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5"/>
  </p:notesMasterIdLst>
  <p:handoutMasterIdLst>
    <p:handoutMasterId r:id="rId16"/>
  </p:handoutMasterIdLst>
  <p:sldIdLst>
    <p:sldId id="256" r:id="rId2"/>
    <p:sldId id="261" r:id="rId3"/>
    <p:sldId id="262" r:id="rId4"/>
    <p:sldId id="263" r:id="rId5"/>
    <p:sldId id="264" r:id="rId6"/>
    <p:sldId id="265" r:id="rId7"/>
    <p:sldId id="266" r:id="rId8"/>
    <p:sldId id="267" r:id="rId9"/>
    <p:sldId id="269" r:id="rId10"/>
    <p:sldId id="268" r:id="rId11"/>
    <p:sldId id="271" r:id="rId12"/>
    <p:sldId id="272" r:id="rId13"/>
    <p:sldId id="274" r:id="rId14"/>
  </p:sldIdLst>
  <p:sldSz cx="9144000" cy="6858000" type="screen4x3"/>
  <p:notesSz cx="6794500" cy="9906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34542" autoAdjust="0"/>
    <p:restoredTop sz="86280" autoAdjust="0"/>
  </p:normalViewPr>
  <p:slideViewPr>
    <p:cSldViewPr>
      <p:cViewPr varScale="1">
        <p:scale>
          <a:sx n="80" d="100"/>
          <a:sy n="80" d="100"/>
        </p:scale>
        <p:origin x="-408" y="-96"/>
      </p:cViewPr>
      <p:guideLst>
        <p:guide orient="horz" pos="2160"/>
        <p:guide pos="2880"/>
      </p:guideLst>
    </p:cSldViewPr>
  </p:slideViewPr>
  <p:outlineViewPr>
    <p:cViewPr>
      <p:scale>
        <a:sx n="33" d="100"/>
        <a:sy n="33" d="100"/>
      </p:scale>
      <p:origin x="0" y="442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8645" y="0"/>
            <a:ext cx="2944283" cy="495300"/>
          </a:xfrm>
          <a:prstGeom prst="rect">
            <a:avLst/>
          </a:prstGeom>
        </p:spPr>
        <p:txBody>
          <a:bodyPr vert="horz" lIns="91440" tIns="45720" rIns="91440" bIns="45720" rtlCol="0"/>
          <a:lstStyle>
            <a:lvl1pPr algn="r">
              <a:defRPr sz="1200"/>
            </a:lvl1pPr>
          </a:lstStyle>
          <a:p>
            <a:fld id="{F57C1197-8CB4-4768-B3C4-EF66C14841B3}" type="datetimeFigureOut">
              <a:rPr lang="en-US" smtClean="0"/>
              <a:pPr/>
              <a:t>2/26/2008</a:t>
            </a:fld>
            <a:endParaRPr lang="en-GB"/>
          </a:p>
        </p:txBody>
      </p:sp>
      <p:sp>
        <p:nvSpPr>
          <p:cNvPr id="4" name="Footer Placeholder 3"/>
          <p:cNvSpPr>
            <a:spLocks noGrp="1"/>
          </p:cNvSpPr>
          <p:nvPr>
            <p:ph type="ftr" sz="quarter" idx="2"/>
          </p:nvPr>
        </p:nvSpPr>
        <p:spPr>
          <a:xfrm>
            <a:off x="0" y="9408981"/>
            <a:ext cx="2944283" cy="4953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8645" y="9408981"/>
            <a:ext cx="2944283" cy="495300"/>
          </a:xfrm>
          <a:prstGeom prst="rect">
            <a:avLst/>
          </a:prstGeom>
        </p:spPr>
        <p:txBody>
          <a:bodyPr vert="horz" lIns="91440" tIns="45720" rIns="91440" bIns="45720" rtlCol="0" anchor="b"/>
          <a:lstStyle>
            <a:lvl1pPr algn="r">
              <a:defRPr sz="1200"/>
            </a:lvl1pPr>
          </a:lstStyle>
          <a:p>
            <a:fld id="{86A79420-0BAC-40CE-820F-6D869308DC36}"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53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48645" y="0"/>
            <a:ext cx="2944283" cy="4953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C1AC4CA7-211E-47F7-9A96-4CA5F07B37AE}" type="datetimeFigureOut">
              <a:rPr lang="en-US"/>
              <a:pPr>
                <a:defRPr/>
              </a:pPr>
              <a:t>2/26/2008</a:t>
            </a:fld>
            <a:endParaRPr lang="en-GB"/>
          </a:p>
        </p:txBody>
      </p:sp>
      <p:sp>
        <p:nvSpPr>
          <p:cNvPr id="4" name="Slide Image Placeholder 3"/>
          <p:cNvSpPr>
            <a:spLocks noGrp="1" noRot="1" noChangeAspect="1"/>
          </p:cNvSpPr>
          <p:nvPr>
            <p:ph type="sldImg" idx="2"/>
          </p:nvPr>
        </p:nvSpPr>
        <p:spPr>
          <a:xfrm>
            <a:off x="920750" y="742950"/>
            <a:ext cx="4953000" cy="371475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9450" y="4705350"/>
            <a:ext cx="5435600" cy="44577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408981"/>
            <a:ext cx="2944283" cy="4953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48645" y="9408981"/>
            <a:ext cx="2944283" cy="4953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8ED6EB5F-81C7-459F-A4C3-1F38526F9A77}"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F966C4-82A4-469E-92ED-2486E80D3C62}" type="slidenum">
              <a:rPr lang="en-GB"/>
              <a:pPr/>
              <a:t>3</a:t>
            </a:fld>
            <a:endParaRPr lang="en-GB"/>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p:txBody>
          <a:bodyPr/>
          <a:lstStyle/>
          <a:p>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We will be developing the client application which</a:t>
            </a:r>
            <a:r>
              <a:rPr lang="en-GB" baseline="0" dirty="0" smtClean="0"/>
              <a:t> loads in various community data models and the mappings between them.</a:t>
            </a:r>
          </a:p>
          <a:p>
            <a:r>
              <a:rPr lang="en-GB" baseline="0" dirty="0" err="1" smtClean="0"/>
              <a:t>Inferencing</a:t>
            </a:r>
            <a:r>
              <a:rPr lang="en-GB" baseline="0" dirty="0" smtClean="0"/>
              <a:t> is then used to determine which data sources are </a:t>
            </a:r>
            <a:r>
              <a:rPr lang="en-GB" i="1" baseline="0" dirty="0" smtClean="0"/>
              <a:t>relevant</a:t>
            </a:r>
            <a:r>
              <a:rPr lang="en-GB" baseline="0" dirty="0" smtClean="0"/>
              <a:t>  for a user SPARQL query.</a:t>
            </a:r>
          </a:p>
          <a:p>
            <a:endParaRPr lang="en-GB" baseline="0" dirty="0" smtClean="0"/>
          </a:p>
          <a:p>
            <a:r>
              <a:rPr lang="en-GB" baseline="0" dirty="0" smtClean="0"/>
              <a:t>Data archives use a tool such as D2R or DB2OWL to translate the received SPARQL query over their RDF data model into an SQL query over their relational database. The results are then translated back into RDF.</a:t>
            </a:r>
          </a:p>
          <a:p>
            <a:endParaRPr lang="en-GB" baseline="0" dirty="0" smtClean="0"/>
          </a:p>
          <a:p>
            <a:r>
              <a:rPr lang="en-GB" baseline="0" dirty="0" smtClean="0"/>
              <a:t>Client application merges results and translates into user data model.</a:t>
            </a:r>
          </a:p>
          <a:p>
            <a:endParaRPr lang="en-GB" baseline="0" dirty="0" smtClean="0"/>
          </a:p>
          <a:p>
            <a:r>
              <a:rPr lang="en-GB" baseline="0" dirty="0" smtClean="0"/>
              <a:t>Evaluation will be conducted by comparing the results obtained using ESAC </a:t>
            </a:r>
            <a:r>
              <a:rPr lang="en-GB" baseline="0" dirty="0" err="1" smtClean="0"/>
              <a:t>DMMapper</a:t>
            </a:r>
            <a:r>
              <a:rPr lang="en-GB" baseline="0" dirty="0" smtClean="0"/>
              <a:t> tool over the Infrared Space Observatory archive which receives queries in the IVOA Characterisation Data Model and returns results in the Characterisation Data Model.</a:t>
            </a:r>
          </a:p>
        </p:txBody>
      </p:sp>
      <p:sp>
        <p:nvSpPr>
          <p:cNvPr id="4" name="Slide Number Placeholder 3"/>
          <p:cNvSpPr>
            <a:spLocks noGrp="1"/>
          </p:cNvSpPr>
          <p:nvPr>
            <p:ph type="sldNum" sz="quarter" idx="10"/>
          </p:nvPr>
        </p:nvSpPr>
        <p:spPr/>
        <p:txBody>
          <a:bodyPr/>
          <a:lstStyle/>
          <a:p>
            <a:pPr>
              <a:defRPr/>
            </a:pPr>
            <a:fld id="{8ED6EB5F-81C7-459F-A4C3-1F38526F9A77}" type="slidenum">
              <a:rPr lang="en-GB" smtClean="0"/>
              <a:pPr>
                <a:defRPr/>
              </a:pPr>
              <a:t>6</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
          <p:cNvGrpSpPr>
            <a:grpSpLocks/>
          </p:cNvGrpSpPr>
          <p:nvPr/>
        </p:nvGrpSpPr>
        <p:grpSpPr bwMode="auto">
          <a:xfrm>
            <a:off x="-3175" y="4953000"/>
            <a:ext cx="9147175" cy="1911350"/>
            <a:chOff x="-3765" y="4832896"/>
            <a:chExt cx="9147765" cy="2032192"/>
          </a:xfrm>
        </p:grpSpPr>
        <p:sp>
          <p:nvSpPr>
            <p:cNvPr id="6" name="Freeform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Freeform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baseline="0">
                <a:solidFill>
                  <a:schemeClr val="bg2"/>
                </a:solidFill>
                <a:effectLst>
                  <a:outerShdw blurRad="31750" dist="25400" dir="5400000" algn="tl" rotWithShape="0">
                    <a:srgbClr val="000000">
                      <a:alpha val="25000"/>
                    </a:srgbClr>
                  </a:outerShdw>
                </a:effectLst>
              </a:defRPr>
            </a:lvl1pPr>
            <a:extLst/>
          </a:lstStyle>
          <a:p>
            <a:r>
              <a:rPr lang="en-US" dirty="0" smtClean="0"/>
              <a:t>Click to edit Master title style</a:t>
            </a:r>
            <a:endParaRPr lang="en-US" dirty="0"/>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dirty="0">
                <a:solidFill>
                  <a:srgbClr val="FFFFFF"/>
                </a:solidFill>
              </a:defRPr>
            </a:lvl1pPr>
            <a:extLst/>
          </a:lstStyle>
          <a:p>
            <a:pPr>
              <a:defRPr/>
            </a:pPr>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smtClean="0">
                <a:solidFill>
                  <a:srgbClr val="FFFFFF"/>
                </a:solidFill>
              </a:defRPr>
            </a:lvl1pPr>
            <a:extLst/>
          </a:lstStyle>
          <a:p>
            <a:pPr>
              <a:defRPr/>
            </a:pPr>
            <a:fld id="{563B5407-1DFD-4FBA-9CC8-A17E2D95425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extLst/>
          </a:lstStyle>
          <a:p>
            <a:pPr>
              <a:defRPr/>
            </a:pPr>
            <a:fld id="{C82D0330-A43F-4761-A7DA-B800B105CE87}" type="datetimeFigureOut">
              <a:rPr lang="en-US"/>
              <a:pPr>
                <a:defRPr/>
              </a:pPr>
              <a:t>2/26/2008</a:t>
            </a:fld>
            <a:endParaRPr lang="en-US"/>
          </a:p>
        </p:txBody>
      </p:sp>
      <p:sp>
        <p:nvSpPr>
          <p:cNvPr id="5" name="Footer Placeholder 4"/>
          <p:cNvSpPr>
            <a:spLocks noGrp="1"/>
          </p:cNvSpPr>
          <p:nvPr>
            <p:ph type="ftr" sz="quarter" idx="11"/>
          </p:nvPr>
        </p:nvSpPr>
        <p:spPr/>
        <p:txBody>
          <a:bodyPr/>
          <a:lstStyle>
            <a:lvl1pPr>
              <a:defRPr/>
            </a:lvl1pPr>
            <a:extLst/>
          </a:lstStyle>
          <a:p>
            <a:pPr>
              <a:defRPr/>
            </a:pPr>
            <a:endParaRPr lang="en-US"/>
          </a:p>
        </p:txBody>
      </p:sp>
      <p:sp>
        <p:nvSpPr>
          <p:cNvPr id="6" name="Slide Number Placeholder 5"/>
          <p:cNvSpPr>
            <a:spLocks noGrp="1"/>
          </p:cNvSpPr>
          <p:nvPr>
            <p:ph type="sldNum" sz="quarter" idx="12"/>
          </p:nvPr>
        </p:nvSpPr>
        <p:spPr/>
        <p:txBody>
          <a:bodyPr/>
          <a:lstStyle>
            <a:lvl1pPr>
              <a:defRPr/>
            </a:lvl1pPr>
            <a:extLst/>
          </a:lstStyle>
          <a:p>
            <a:pPr>
              <a:defRPr/>
            </a:pPr>
            <a:fld id="{DD8AF79C-B2CE-4720-BACC-56182C350D0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extLst/>
          </a:lstStyle>
          <a:p>
            <a:pPr>
              <a:defRPr/>
            </a:pPr>
            <a:fld id="{B93F997A-EAF4-4EA0-85DF-781721991B96}" type="datetimeFigureOut">
              <a:rPr lang="en-US"/>
              <a:pPr>
                <a:defRPr/>
              </a:pPr>
              <a:t>2/26/2008</a:t>
            </a:fld>
            <a:endParaRPr lang="en-US"/>
          </a:p>
        </p:txBody>
      </p:sp>
      <p:sp>
        <p:nvSpPr>
          <p:cNvPr id="5" name="Footer Placeholder 4"/>
          <p:cNvSpPr>
            <a:spLocks noGrp="1"/>
          </p:cNvSpPr>
          <p:nvPr>
            <p:ph type="ftr" sz="quarter" idx="11"/>
          </p:nvPr>
        </p:nvSpPr>
        <p:spPr/>
        <p:txBody>
          <a:bodyPr/>
          <a:lstStyle>
            <a:lvl1pPr>
              <a:defRPr/>
            </a:lvl1pPr>
            <a:extLst/>
          </a:lstStyle>
          <a:p>
            <a:pPr>
              <a:defRPr/>
            </a:pPr>
            <a:endParaRPr lang="en-US"/>
          </a:p>
        </p:txBody>
      </p:sp>
      <p:sp>
        <p:nvSpPr>
          <p:cNvPr id="6" name="Slide Number Placeholder 5"/>
          <p:cNvSpPr>
            <a:spLocks noGrp="1"/>
          </p:cNvSpPr>
          <p:nvPr>
            <p:ph type="sldNum" sz="quarter" idx="12"/>
          </p:nvPr>
        </p:nvSpPr>
        <p:spPr/>
        <p:txBody>
          <a:bodyPr/>
          <a:lstStyle>
            <a:lvl1pPr>
              <a:defRPr/>
            </a:lvl1pPr>
            <a:extLst/>
          </a:lstStyle>
          <a:p>
            <a:pPr>
              <a:defRPr/>
            </a:pPr>
            <a:fld id="{4BF6EC7E-2AE4-40DD-8AA0-85ABBC54B15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2pPr>
              <a:buClr>
                <a:schemeClr val="bg2"/>
              </a:buClr>
              <a:buFont typeface="Wingdings" pitchFamily="2" charset="2"/>
              <a:buChar char="§"/>
              <a:defRPr/>
            </a:lvl2pPr>
            <a:lvl3pPr>
              <a:buClr>
                <a:schemeClr val="accent2"/>
              </a:buClr>
              <a:buFont typeface="Arial" pitchFamily="34" charset="0"/>
              <a:buChar char="•"/>
              <a:defRPr/>
            </a:lvl3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rtlCol="0"/>
          <a:lstStyle>
            <a:lvl1pPr>
              <a:defRPr baseline="0">
                <a:solidFill>
                  <a:schemeClr val="bg2"/>
                </a:solidFill>
              </a:defRPr>
            </a:lvl1pPr>
            <a:extLst/>
          </a:lstStyle>
          <a:p>
            <a:r>
              <a:rPr lang="en-US" dirty="0" smtClean="0"/>
              <a:t>Click to edit Master title style</a:t>
            </a:r>
            <a:endParaRPr lang="en-US" dirty="0"/>
          </a:p>
        </p:txBody>
      </p:sp>
      <p:sp>
        <p:nvSpPr>
          <p:cNvPr id="4" name="Date Placeholder 9"/>
          <p:cNvSpPr>
            <a:spLocks noGrp="1"/>
          </p:cNvSpPr>
          <p:nvPr>
            <p:ph type="dt" sz="half" idx="10"/>
          </p:nvPr>
        </p:nvSpPr>
        <p:spPr/>
        <p:txBody>
          <a:bodyPr/>
          <a:lstStyle>
            <a:lvl1pPr>
              <a:defRPr/>
            </a:lvl1pPr>
          </a:lstStyle>
          <a:p>
            <a:pPr>
              <a:defRPr/>
            </a:pPr>
            <a:r>
              <a:rPr lang="en-US"/>
              <a:t>24</a:t>
            </a:r>
            <a:r>
              <a:rPr lang="en-US" baseline="30000"/>
              <a:t>th</a:t>
            </a:r>
            <a:r>
              <a:rPr lang="en-US"/>
              <a:t> October 2007</a:t>
            </a:r>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59FCEA4-4DF1-4520-9CC4-E1E4B7D5184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F20060D5-ED1F-4AB5-8389-1F79B253178B}" type="datetimeFigureOut">
              <a:rPr lang="en-US"/>
              <a:pPr>
                <a:defRPr/>
              </a:pPr>
              <a:t>2/26/2008</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4C72F9A0-BE8D-4009-BBDF-1E408AE78D5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E37EC1EB-A3D3-4199-A269-9EA281CC3EC7}" type="datetimeFigureOut">
              <a:rPr lang="en-US"/>
              <a:pPr>
                <a:defRPr/>
              </a:pPr>
              <a:t>2/26/2008</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88DF16C4-06EB-428B-A15C-CADB22D9D1C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0EEB01E5-4653-4CE0-8AFB-77252F818904}" type="datetimeFigureOut">
              <a:rPr lang="en-US"/>
              <a:pPr>
                <a:defRPr/>
              </a:pPr>
              <a:t>2/26/2008</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99812198-5B8A-49D0-ADD6-E1FB96085E96}"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0C2AB8BF-578D-466C-802C-4E1BB8A7D11C}" type="datetimeFigureOut">
              <a:rPr lang="en-US"/>
              <a:pPr>
                <a:defRPr/>
              </a:pPr>
              <a:t>2/26/2008</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3AD5CCCC-B9AF-47E3-B47C-0C47A2C7070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extLst/>
          </a:lstStyle>
          <a:p>
            <a:pPr>
              <a:defRPr/>
            </a:pPr>
            <a:fld id="{B9CE7B9E-7B94-45AF-A99D-363628568FF5}" type="datetimeFigureOut">
              <a:rPr lang="en-US"/>
              <a:pPr>
                <a:defRPr/>
              </a:pPr>
              <a:t>2/26/2008</a:t>
            </a:fld>
            <a:endParaRPr lang="en-US"/>
          </a:p>
        </p:txBody>
      </p:sp>
      <p:sp>
        <p:nvSpPr>
          <p:cNvPr id="3" name="Footer Placeholder 2"/>
          <p:cNvSpPr>
            <a:spLocks noGrp="1"/>
          </p:cNvSpPr>
          <p:nvPr>
            <p:ph type="ftr" sz="quarter" idx="11"/>
          </p:nvPr>
        </p:nvSpPr>
        <p:spPr/>
        <p:txBody>
          <a:bodyPr/>
          <a:lstStyle>
            <a:lvl1pPr>
              <a:defRPr/>
            </a:lvl1pPr>
            <a:extLst/>
          </a:lstStyle>
          <a:p>
            <a:pPr>
              <a:defRPr/>
            </a:pPr>
            <a:endParaRPr lang="en-US"/>
          </a:p>
        </p:txBody>
      </p:sp>
      <p:sp>
        <p:nvSpPr>
          <p:cNvPr id="4" name="Slide Number Placeholder 3"/>
          <p:cNvSpPr>
            <a:spLocks noGrp="1"/>
          </p:cNvSpPr>
          <p:nvPr>
            <p:ph type="sldNum" sz="quarter" idx="12"/>
          </p:nvPr>
        </p:nvSpPr>
        <p:spPr/>
        <p:txBody>
          <a:bodyPr/>
          <a:lstStyle>
            <a:lvl1pPr>
              <a:defRPr/>
            </a:lvl1pPr>
            <a:extLst/>
          </a:lstStyle>
          <a:p>
            <a:pPr>
              <a:defRPr/>
            </a:pPr>
            <a:fld id="{443F9C2A-F7BA-4F81-8360-07E6DC4C992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7FF7316E-252D-4F75-86DC-E9A91CFCB3EA}" type="datetimeFigureOut">
              <a:rPr lang="en-US"/>
              <a:pPr>
                <a:defRPr/>
              </a:pPr>
              <a:t>2/26/2008</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19991899-D71D-4232-B372-E782CC74B640}"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7"/>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Freeform 8"/>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Right Triangle 9"/>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smtClean="0">
                <a:solidFill>
                  <a:schemeClr val="tx1"/>
                </a:solidFill>
              </a:defRPr>
            </a:lvl1pPr>
            <a:extLst/>
          </a:lstStyle>
          <a:p>
            <a:pPr>
              <a:defRPr/>
            </a:pPr>
            <a:fld id="{F2B31692-919D-4BD6-AB84-25AFB2D28054}" type="datetimeFigureOut">
              <a:rPr lang="en-US"/>
              <a:pPr>
                <a:defRPr/>
              </a:pPr>
              <a:t>2/26/2008</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smtClean="0">
                <a:solidFill>
                  <a:schemeClr val="tx1"/>
                </a:solidFill>
              </a:defRPr>
            </a:lvl1pPr>
            <a:extLst/>
          </a:lstStyle>
          <a:p>
            <a:pPr>
              <a:defRPr/>
            </a:pPr>
            <a:fld id="{B7177D06-E995-4D8E-A02A-7E94CAAFCC84}"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dirty="0" smtClean="0"/>
              <a:t>Click to edit Master title style</a:t>
            </a:r>
            <a:endParaRPr lang="en-US" dirty="0"/>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dirty="0" smtClean="0">
                <a:solidFill>
                  <a:schemeClr val="tx1"/>
                </a:solidFill>
                <a:latin typeface="+mn-lt"/>
                <a:cs typeface="+mn-cs"/>
              </a:defRPr>
            </a:lvl1pPr>
            <a:extLst/>
          </a:lstStyle>
          <a:p>
            <a:pPr>
              <a:defRPr/>
            </a:pPr>
            <a:r>
              <a:rPr lang="en-US"/>
              <a:t>24</a:t>
            </a:r>
            <a:r>
              <a:rPr lang="en-US" baseline="30000"/>
              <a:t>th</a:t>
            </a:r>
            <a:r>
              <a:rPr lang="en-US"/>
              <a:t> October 2007</a:t>
            </a:r>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cs typeface="+mn-cs"/>
              </a:defRPr>
            </a:lvl1pPr>
            <a:extLst/>
          </a:lstStyle>
          <a:p>
            <a:pPr>
              <a:defRPr/>
            </a:pPr>
            <a:fld id="{8609FE07-E8E1-4407-9373-64133EC7726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8" r:id="rId1"/>
    <p:sldLayoutId id="2147483707"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xStyles>
    <p:titleStyle>
      <a:lvl1pPr algn="l" rtl="0" fontAlgn="base">
        <a:spcBef>
          <a:spcPct val="0"/>
        </a:spcBef>
        <a:spcAft>
          <a:spcPct val="0"/>
        </a:spcAft>
        <a:defRPr sz="4100" b="1" kern="1200">
          <a:solidFill>
            <a:schemeClr val="bg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bg2"/>
          </a:solidFill>
          <a:latin typeface="Lucida Sans Unicode" pitchFamily="34" charset="0"/>
        </a:defRPr>
      </a:lvl2pPr>
      <a:lvl3pPr algn="l" rtl="0" fontAlgn="base">
        <a:spcBef>
          <a:spcPct val="0"/>
        </a:spcBef>
        <a:spcAft>
          <a:spcPct val="0"/>
        </a:spcAft>
        <a:defRPr sz="4100" b="1">
          <a:solidFill>
            <a:schemeClr val="bg2"/>
          </a:solidFill>
          <a:latin typeface="Lucida Sans Unicode" pitchFamily="34" charset="0"/>
        </a:defRPr>
      </a:lvl3pPr>
      <a:lvl4pPr algn="l" rtl="0" fontAlgn="base">
        <a:spcBef>
          <a:spcPct val="0"/>
        </a:spcBef>
        <a:spcAft>
          <a:spcPct val="0"/>
        </a:spcAft>
        <a:defRPr sz="4100" b="1">
          <a:solidFill>
            <a:schemeClr val="bg2"/>
          </a:solidFill>
          <a:latin typeface="Lucida Sans Unicode" pitchFamily="34" charset="0"/>
        </a:defRPr>
      </a:lvl4pPr>
      <a:lvl5pPr algn="l" rtl="0" fontAlgn="base">
        <a:spcBef>
          <a:spcPct val="0"/>
        </a:spcBef>
        <a:spcAft>
          <a:spcPct val="0"/>
        </a:spcAft>
        <a:defRPr sz="4100" b="1">
          <a:solidFill>
            <a:schemeClr val="bg2"/>
          </a:solidFill>
          <a:latin typeface="Lucida Sans Unicode" pitchFamily="34" charset="0"/>
        </a:defRPr>
      </a:lvl5pPr>
      <a:lvl6pPr marL="457200" algn="l" rtl="0" fontAlgn="base">
        <a:spcBef>
          <a:spcPct val="0"/>
        </a:spcBef>
        <a:spcAft>
          <a:spcPct val="0"/>
        </a:spcAft>
        <a:defRPr sz="4100" b="1">
          <a:solidFill>
            <a:schemeClr val="bg2"/>
          </a:solidFill>
          <a:latin typeface="Lucida Sans Unicode" pitchFamily="34" charset="0"/>
        </a:defRPr>
      </a:lvl6pPr>
      <a:lvl7pPr marL="914400" algn="l" rtl="0" fontAlgn="base">
        <a:spcBef>
          <a:spcPct val="0"/>
        </a:spcBef>
        <a:spcAft>
          <a:spcPct val="0"/>
        </a:spcAft>
        <a:defRPr sz="4100" b="1">
          <a:solidFill>
            <a:schemeClr val="bg2"/>
          </a:solidFill>
          <a:latin typeface="Lucida Sans Unicode" pitchFamily="34" charset="0"/>
        </a:defRPr>
      </a:lvl7pPr>
      <a:lvl8pPr marL="1371600" algn="l" rtl="0" fontAlgn="base">
        <a:spcBef>
          <a:spcPct val="0"/>
        </a:spcBef>
        <a:spcAft>
          <a:spcPct val="0"/>
        </a:spcAft>
        <a:defRPr sz="4100" b="1">
          <a:solidFill>
            <a:schemeClr val="bg2"/>
          </a:solidFill>
          <a:latin typeface="Lucida Sans Unicode" pitchFamily="34" charset="0"/>
        </a:defRPr>
      </a:lvl8pPr>
      <a:lvl9pPr marL="1828800" algn="l" rtl="0" fontAlgn="base">
        <a:spcBef>
          <a:spcPct val="0"/>
        </a:spcBef>
        <a:spcAft>
          <a:spcPct val="0"/>
        </a:spcAft>
        <a:defRPr sz="4100" b="1">
          <a:solidFill>
            <a:schemeClr val="bg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bg2"/>
        </a:buClr>
        <a:buFont typeface="Wingdings" pitchFamily="2" charset="2"/>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 Target="slide11.xml"/><Relationship Id="rId1" Type="http://schemas.openxmlformats.org/officeDocument/2006/relationships/slideLayout" Target="../slideLayouts/slideLayout5.xml"/><Relationship Id="rId5" Type="http://schemas.openxmlformats.org/officeDocument/2006/relationships/image" Target="../media/image11.png"/><Relationship Id="rId4" Type="http://schemas.openxmlformats.org/officeDocument/2006/relationships/slide" Target="slide1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 Target="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10.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ivoa.net/Document/WD/vocabularies/vocabularies-20080222/"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hyperlink" Target="http://explicator.dcs.gla.ac.uk/code" TargetMode="External"/><Relationship Id="rId1" Type="http://schemas.openxmlformats.org/officeDocument/2006/relationships/slideLayout" Target="../slideLayouts/slideLayout5.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 Target="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fontAlgn="auto">
              <a:spcAft>
                <a:spcPts val="0"/>
              </a:spcAft>
              <a:defRPr/>
            </a:pPr>
            <a:r>
              <a:rPr lang="en-GB" dirty="0" smtClean="0"/>
              <a:t>Explicator Project: </a:t>
            </a:r>
            <a:r>
              <a:rPr lang="en-GB" sz="4000" dirty="0" smtClean="0"/>
              <a:t>Progress Update</a:t>
            </a:r>
            <a:endParaRPr lang="en-GB" dirty="0"/>
          </a:p>
        </p:txBody>
      </p:sp>
      <p:sp>
        <p:nvSpPr>
          <p:cNvPr id="14338" name="Subtitle 2"/>
          <p:cNvSpPr>
            <a:spLocks noGrp="1"/>
          </p:cNvSpPr>
          <p:nvPr>
            <p:ph type="subTitle" idx="1"/>
          </p:nvPr>
        </p:nvSpPr>
        <p:spPr>
          <a:xfrm>
            <a:off x="685800" y="3611563"/>
            <a:ext cx="7772400" cy="1417637"/>
          </a:xfrm>
        </p:spPr>
        <p:txBody>
          <a:bodyPr/>
          <a:lstStyle/>
          <a:p>
            <a:pPr marR="0"/>
            <a:r>
              <a:rPr lang="en-GB" dirty="0" smtClean="0"/>
              <a:t>Terrier Workshop: 26</a:t>
            </a:r>
            <a:r>
              <a:rPr lang="en-GB" baseline="30000" dirty="0" smtClean="0"/>
              <a:t>th</a:t>
            </a:r>
            <a:r>
              <a:rPr lang="en-GB" dirty="0" smtClean="0"/>
              <a:t> February 2008</a:t>
            </a:r>
          </a:p>
          <a:p>
            <a:pPr marR="0">
              <a:lnSpc>
                <a:spcPct val="170000"/>
              </a:lnSpc>
            </a:pPr>
            <a:r>
              <a:rPr lang="en-GB" dirty="0" smtClean="0"/>
              <a:t>Alasdair J G Gray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Vocabulary Explorer</a:t>
            </a:r>
            <a:endParaRPr lang="en-GB" dirty="0"/>
          </a:p>
        </p:txBody>
      </p:sp>
      <p:sp>
        <p:nvSpPr>
          <p:cNvPr id="6" name="Content Placeholder 5"/>
          <p:cNvSpPr>
            <a:spLocks noGrp="1"/>
          </p:cNvSpPr>
          <p:nvPr>
            <p:ph sz="quarter" idx="4"/>
          </p:nvPr>
        </p:nvSpPr>
        <p:spPr/>
        <p:txBody>
          <a:bodyPr/>
          <a:lstStyle/>
          <a:p>
            <a:r>
              <a:rPr lang="en-GB" dirty="0" smtClean="0"/>
              <a:t>Early stage of development</a:t>
            </a:r>
          </a:p>
          <a:p>
            <a:r>
              <a:rPr lang="en-GB" dirty="0" smtClean="0"/>
              <a:t>Google Web Toolkit</a:t>
            </a:r>
          </a:p>
          <a:p>
            <a:pPr lvl="1"/>
            <a:r>
              <a:rPr lang="en-GB" dirty="0" err="1" smtClean="0"/>
              <a:t>Javascript</a:t>
            </a:r>
            <a:r>
              <a:rPr lang="en-GB" dirty="0" smtClean="0"/>
              <a:t> client</a:t>
            </a:r>
          </a:p>
          <a:p>
            <a:pPr lvl="1"/>
            <a:r>
              <a:rPr lang="en-GB" dirty="0" smtClean="0"/>
              <a:t>Java </a:t>
            </a:r>
            <a:r>
              <a:rPr lang="en-GB" dirty="0" err="1" smtClean="0"/>
              <a:t>servlet</a:t>
            </a:r>
            <a:r>
              <a:rPr lang="en-GB" dirty="0" smtClean="0"/>
              <a:t> backend</a:t>
            </a:r>
          </a:p>
          <a:p>
            <a:r>
              <a:rPr lang="en-GB" dirty="0" smtClean="0"/>
              <a:t>Suggestions welcomed</a:t>
            </a:r>
            <a:endParaRPr lang="en-GB" dirty="0"/>
          </a:p>
        </p:txBody>
      </p:sp>
      <p:pic>
        <p:nvPicPr>
          <p:cNvPr id="2050" name="Picture 2">
            <a:hlinkClick r:id="rId2" action="ppaction://hlinksldjump"/>
          </p:cNvPr>
          <p:cNvPicPr>
            <a:picLocks noChangeAspect="1" noChangeArrowheads="1"/>
          </p:cNvPicPr>
          <p:nvPr/>
        </p:nvPicPr>
        <p:blipFill>
          <a:blip r:embed="rId3"/>
          <a:srcRect t="6757" r="54054" b="49324"/>
          <a:stretch>
            <a:fillRect/>
          </a:stretch>
        </p:blipFill>
        <p:spPr bwMode="auto">
          <a:xfrm>
            <a:off x="457200" y="1219200"/>
            <a:ext cx="3200400" cy="2447364"/>
          </a:xfrm>
          <a:prstGeom prst="rect">
            <a:avLst/>
          </a:prstGeom>
          <a:noFill/>
          <a:ln w="9525">
            <a:solidFill>
              <a:schemeClr val="tx1"/>
            </a:solidFill>
            <a:miter lim="800000"/>
            <a:headEnd/>
            <a:tailEnd/>
          </a:ln>
          <a:effectLst/>
        </p:spPr>
      </p:pic>
      <p:pic>
        <p:nvPicPr>
          <p:cNvPr id="2051" name="Picture 3">
            <a:hlinkClick r:id="rId4" action="ppaction://hlinksldjump"/>
          </p:cNvPr>
          <p:cNvPicPr>
            <a:picLocks noChangeAspect="1" noChangeArrowheads="1"/>
          </p:cNvPicPr>
          <p:nvPr/>
        </p:nvPicPr>
        <p:blipFill>
          <a:blip r:embed="rId5"/>
          <a:srcRect t="7030" r="41250" b="49219"/>
          <a:stretch>
            <a:fillRect/>
          </a:stretch>
        </p:blipFill>
        <p:spPr bwMode="auto">
          <a:xfrm>
            <a:off x="457200" y="3810000"/>
            <a:ext cx="4953000" cy="2950723"/>
          </a:xfrm>
          <a:prstGeom prst="rect">
            <a:avLst/>
          </a:prstGeom>
          <a:noFill/>
          <a:ln w="9525">
            <a:solidFill>
              <a:schemeClr val="tx1"/>
            </a:solid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050" name="Picture 2">
            <a:hlinkClick r:id="rId2" action="ppaction://hlinksldjump"/>
          </p:cNvPr>
          <p:cNvPicPr>
            <a:picLocks noChangeAspect="1" noChangeArrowheads="1"/>
          </p:cNvPicPr>
          <p:nvPr/>
        </p:nvPicPr>
        <p:blipFill>
          <a:blip r:embed="rId3"/>
          <a:srcRect t="6757" r="54054" b="42648"/>
          <a:stretch>
            <a:fillRect/>
          </a:stretch>
        </p:blipFill>
        <p:spPr bwMode="auto">
          <a:xfrm>
            <a:off x="685800" y="0"/>
            <a:ext cx="7772400" cy="6847114"/>
          </a:xfrm>
          <a:prstGeom prst="rect">
            <a:avLst/>
          </a:prstGeom>
          <a:noFill/>
          <a:ln w="9525">
            <a:solidFill>
              <a:schemeClr val="tx1"/>
            </a:solidFill>
            <a:miter lim="800000"/>
            <a:headEnd/>
            <a:tailEnd/>
          </a:ln>
          <a:effectLst/>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051" name="Picture 3">
            <a:hlinkClick r:id="rId2" action="ppaction://hlinksldjump"/>
          </p:cNvPr>
          <p:cNvPicPr>
            <a:picLocks noChangeAspect="1" noChangeArrowheads="1"/>
          </p:cNvPicPr>
          <p:nvPr/>
        </p:nvPicPr>
        <p:blipFill>
          <a:blip r:embed="rId3"/>
          <a:srcRect t="56" r="41250" b="44865"/>
          <a:stretch>
            <a:fillRect/>
          </a:stretch>
        </p:blipFill>
        <p:spPr bwMode="auto">
          <a:xfrm>
            <a:off x="0" y="-1"/>
            <a:ext cx="9144000" cy="6858001"/>
          </a:xfrm>
          <a:prstGeom prst="rect">
            <a:avLst/>
          </a:prstGeom>
          <a:noFill/>
          <a:ln w="9525">
            <a:solidFill>
              <a:schemeClr val="tx1"/>
            </a:solidFill>
            <a:miter lim="800000"/>
            <a:headEnd/>
            <a:tailEnd/>
          </a:ln>
          <a:effectLst/>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GB" sz="1800" dirty="0" smtClean="0">
                <a:latin typeface="Courier New" pitchFamily="49" charset="0"/>
                <a:cs typeface="Courier New" pitchFamily="49" charset="0"/>
              </a:rPr>
              <a:t>&lt;&gt;</a:t>
            </a:r>
          </a:p>
          <a:p>
            <a:pPr>
              <a:buNone/>
            </a:pPr>
            <a:r>
              <a:rPr lang="en-GB" sz="1800" dirty="0" smtClean="0">
                <a:latin typeface="Courier New" pitchFamily="49" charset="0"/>
                <a:cs typeface="Courier New" pitchFamily="49" charset="0"/>
              </a:rPr>
              <a:t> </a:t>
            </a:r>
            <a:r>
              <a:rPr lang="en-GB" sz="1800" dirty="0" smtClean="0">
                <a:latin typeface="Courier New" pitchFamily="49" charset="0"/>
                <a:cs typeface="Courier New" pitchFamily="49" charset="0"/>
              </a:rPr>
              <a:t> a </a:t>
            </a:r>
            <a:r>
              <a:rPr lang="en-GB" sz="1800" dirty="0" err="1" smtClean="0">
                <a:latin typeface="Courier New" pitchFamily="49" charset="0"/>
                <a:cs typeface="Courier New" pitchFamily="49" charset="0"/>
              </a:rPr>
              <a:t>skos:ConceptScheme</a:t>
            </a:r>
            <a:r>
              <a:rPr lang="en-GB" sz="1800" dirty="0" smtClean="0">
                <a:latin typeface="Courier New" pitchFamily="49" charset="0"/>
                <a:cs typeface="Courier New" pitchFamily="49" charset="0"/>
              </a:rPr>
              <a:t>;</a:t>
            </a:r>
          </a:p>
          <a:p>
            <a:pPr>
              <a:buNone/>
            </a:pPr>
            <a:r>
              <a:rPr lang="en-GB" sz="1800" dirty="0" smtClean="0">
                <a:latin typeface="Courier New" pitchFamily="49" charset="0"/>
                <a:cs typeface="Courier New" pitchFamily="49" charset="0"/>
              </a:rPr>
              <a:t>  </a:t>
            </a:r>
            <a:r>
              <a:rPr lang="en-GB" sz="1800" dirty="0" err="1" smtClean="0">
                <a:latin typeface="Courier New" pitchFamily="49" charset="0"/>
                <a:cs typeface="Courier New" pitchFamily="49" charset="0"/>
              </a:rPr>
              <a:t>skos:hasTopConcept</a:t>
            </a:r>
            <a:r>
              <a:rPr lang="en-GB" sz="1800" dirty="0" smtClean="0">
                <a:latin typeface="Courier New" pitchFamily="49" charset="0"/>
                <a:cs typeface="Courier New" pitchFamily="49" charset="0"/>
              </a:rPr>
              <a:t> &lt;#c1&gt;, &lt;#c8&gt;, &lt;#c12&gt; .</a:t>
            </a:r>
          </a:p>
          <a:p>
            <a:pPr>
              <a:buNone/>
            </a:pPr>
            <a:r>
              <a:rPr lang="en-GB" sz="1800" dirty="0" smtClean="0">
                <a:latin typeface="Courier New" pitchFamily="49" charset="0"/>
                <a:cs typeface="Courier New" pitchFamily="49" charset="0"/>
              </a:rPr>
              <a:t>…</a:t>
            </a:r>
            <a:endParaRPr lang="en-GB" sz="1800" dirty="0" smtClean="0">
              <a:latin typeface="Courier New" pitchFamily="49" charset="0"/>
              <a:cs typeface="Courier New" pitchFamily="49" charset="0"/>
            </a:endParaRPr>
          </a:p>
          <a:p>
            <a:pPr>
              <a:buNone/>
            </a:pPr>
            <a:r>
              <a:rPr lang="en-GB" sz="1800" dirty="0" smtClean="0">
                <a:latin typeface="Courier New" pitchFamily="49" charset="0"/>
                <a:cs typeface="Courier New" pitchFamily="49" charset="0"/>
              </a:rPr>
              <a:t>&lt;#c2&gt;</a:t>
            </a:r>
          </a:p>
          <a:p>
            <a:pPr>
              <a:buNone/>
            </a:pPr>
            <a:r>
              <a:rPr lang="en-GB" sz="1800" dirty="0" smtClean="0">
                <a:latin typeface="Courier New" pitchFamily="49" charset="0"/>
                <a:cs typeface="Courier New" pitchFamily="49" charset="0"/>
              </a:rPr>
              <a:t> </a:t>
            </a:r>
            <a:r>
              <a:rPr lang="en-GB" sz="1800" dirty="0" smtClean="0">
                <a:latin typeface="Courier New" pitchFamily="49" charset="0"/>
                <a:cs typeface="Courier New" pitchFamily="49" charset="0"/>
              </a:rPr>
              <a:t> a </a:t>
            </a:r>
            <a:r>
              <a:rPr lang="en-GB" sz="1800" dirty="0" err="1" smtClean="0">
                <a:latin typeface="Courier New" pitchFamily="49" charset="0"/>
                <a:cs typeface="Courier New" pitchFamily="49" charset="0"/>
              </a:rPr>
              <a:t>skos:Concept</a:t>
            </a:r>
            <a:r>
              <a:rPr lang="en-GB" sz="1800" dirty="0" smtClean="0">
                <a:latin typeface="Courier New" pitchFamily="49" charset="0"/>
                <a:cs typeface="Courier New" pitchFamily="49" charset="0"/>
              </a:rPr>
              <a:t>;</a:t>
            </a:r>
          </a:p>
          <a:p>
            <a:pPr>
              <a:buNone/>
            </a:pPr>
            <a:r>
              <a:rPr lang="en-GB" sz="1800" dirty="0" smtClean="0">
                <a:latin typeface="Courier New" pitchFamily="49" charset="0"/>
                <a:cs typeface="Courier New" pitchFamily="49" charset="0"/>
              </a:rPr>
              <a:t> </a:t>
            </a:r>
            <a:r>
              <a:rPr lang="en-GB" sz="1800" dirty="0" smtClean="0">
                <a:latin typeface="Courier New" pitchFamily="49" charset="0"/>
                <a:cs typeface="Courier New" pitchFamily="49" charset="0"/>
              </a:rPr>
              <a:t> </a:t>
            </a:r>
            <a:r>
              <a:rPr lang="en-GB" sz="1800" dirty="0" err="1" smtClean="0">
                <a:latin typeface="Courier New" pitchFamily="49" charset="0"/>
                <a:cs typeface="Courier New" pitchFamily="49" charset="0"/>
              </a:rPr>
              <a:t>skos:prefLabel</a:t>
            </a:r>
            <a:r>
              <a:rPr lang="en-GB" sz="1800" dirty="0" smtClean="0">
                <a:latin typeface="Courier New" pitchFamily="49" charset="0"/>
                <a:cs typeface="Courier New" pitchFamily="49" charset="0"/>
              </a:rPr>
              <a:t> “term </a:t>
            </a:r>
            <a:r>
              <a:rPr lang="en-GB" sz="1800" dirty="0" err="1" smtClean="0">
                <a:latin typeface="Courier New" pitchFamily="49" charset="0"/>
                <a:cs typeface="Courier New" pitchFamily="49" charset="0"/>
              </a:rPr>
              <a:t>name”@en</a:t>
            </a:r>
            <a:r>
              <a:rPr lang="en-GB" sz="1800" dirty="0" smtClean="0">
                <a:latin typeface="Courier New" pitchFamily="49" charset="0"/>
                <a:cs typeface="Courier New" pitchFamily="49" charset="0"/>
              </a:rPr>
              <a:t>,</a:t>
            </a:r>
          </a:p>
          <a:p>
            <a:pPr>
              <a:buNone/>
            </a:pPr>
            <a:r>
              <a:rPr lang="en-GB" sz="1800" dirty="0" smtClean="0">
                <a:latin typeface="Courier New" pitchFamily="49" charset="0"/>
                <a:cs typeface="Courier New" pitchFamily="49" charset="0"/>
              </a:rPr>
              <a:t> </a:t>
            </a:r>
            <a:r>
              <a:rPr lang="en-GB" sz="1800" dirty="0" smtClean="0">
                <a:latin typeface="Courier New" pitchFamily="49" charset="0"/>
                <a:cs typeface="Courier New" pitchFamily="49" charset="0"/>
              </a:rPr>
              <a:t> </a:t>
            </a:r>
            <a:r>
              <a:rPr lang="en-GB" sz="1800" dirty="0" err="1" smtClean="0">
                <a:latin typeface="Courier New" pitchFamily="49" charset="0"/>
                <a:cs typeface="Courier New" pitchFamily="49" charset="0"/>
              </a:rPr>
              <a:t>skos:altLabel</a:t>
            </a:r>
            <a:r>
              <a:rPr lang="en-GB" sz="1800" dirty="0" smtClean="0">
                <a:latin typeface="Courier New" pitchFamily="49" charset="0"/>
                <a:cs typeface="Courier New" pitchFamily="49" charset="0"/>
              </a:rPr>
              <a:t> “alt </a:t>
            </a:r>
            <a:r>
              <a:rPr lang="en-GB" sz="1800" dirty="0" err="1" smtClean="0">
                <a:latin typeface="Courier New" pitchFamily="49" charset="0"/>
                <a:cs typeface="Courier New" pitchFamily="49" charset="0"/>
              </a:rPr>
              <a:t>name”@en</a:t>
            </a:r>
            <a:r>
              <a:rPr lang="en-GB" sz="1800" dirty="0" smtClean="0">
                <a:latin typeface="Courier New" pitchFamily="49" charset="0"/>
                <a:cs typeface="Courier New" pitchFamily="49" charset="0"/>
              </a:rPr>
              <a:t>, “dif </a:t>
            </a:r>
            <a:r>
              <a:rPr lang="en-GB" sz="1800" dirty="0" err="1" smtClean="0">
                <a:latin typeface="Courier New" pitchFamily="49" charset="0"/>
                <a:cs typeface="Courier New" pitchFamily="49" charset="0"/>
              </a:rPr>
              <a:t>name”@en</a:t>
            </a:r>
            <a:r>
              <a:rPr lang="en-GB" sz="1800" dirty="0" smtClean="0">
                <a:latin typeface="Courier New" pitchFamily="49" charset="0"/>
                <a:cs typeface="Courier New" pitchFamily="49" charset="0"/>
              </a:rPr>
              <a:t>;</a:t>
            </a:r>
          </a:p>
          <a:p>
            <a:pPr>
              <a:buNone/>
            </a:pPr>
            <a:r>
              <a:rPr lang="en-GB" sz="1800" dirty="0" smtClean="0">
                <a:latin typeface="Courier New" pitchFamily="49" charset="0"/>
                <a:cs typeface="Courier New" pitchFamily="49" charset="0"/>
              </a:rPr>
              <a:t> </a:t>
            </a:r>
            <a:r>
              <a:rPr lang="en-GB" sz="1800" dirty="0" smtClean="0">
                <a:latin typeface="Courier New" pitchFamily="49" charset="0"/>
                <a:cs typeface="Courier New" pitchFamily="49" charset="0"/>
              </a:rPr>
              <a:t> </a:t>
            </a:r>
            <a:r>
              <a:rPr lang="en-GB" sz="1800" dirty="0" err="1" smtClean="0">
                <a:latin typeface="Courier New" pitchFamily="49" charset="0"/>
                <a:cs typeface="Courier New" pitchFamily="49" charset="0"/>
              </a:rPr>
              <a:t>skos:definition</a:t>
            </a:r>
            <a:r>
              <a:rPr lang="en-GB" sz="1800" dirty="0" smtClean="0">
                <a:latin typeface="Courier New" pitchFamily="49" charset="0"/>
                <a:cs typeface="Courier New" pitchFamily="49" charset="0"/>
              </a:rPr>
              <a:t> “A short </a:t>
            </a:r>
            <a:r>
              <a:rPr lang="en-GB" sz="1800" dirty="0" err="1" smtClean="0">
                <a:latin typeface="Courier New" pitchFamily="49" charset="0"/>
                <a:cs typeface="Courier New" pitchFamily="49" charset="0"/>
              </a:rPr>
              <a:t>description”@en</a:t>
            </a:r>
            <a:r>
              <a:rPr lang="en-GB" sz="1800" dirty="0" smtClean="0">
                <a:latin typeface="Courier New" pitchFamily="49" charset="0"/>
                <a:cs typeface="Courier New" pitchFamily="49" charset="0"/>
              </a:rPr>
              <a:t>;</a:t>
            </a:r>
          </a:p>
          <a:p>
            <a:pPr>
              <a:buNone/>
            </a:pPr>
            <a:r>
              <a:rPr lang="en-GB" sz="1800" dirty="0" smtClean="0">
                <a:latin typeface="Courier New" pitchFamily="49" charset="0"/>
                <a:cs typeface="Courier New" pitchFamily="49" charset="0"/>
              </a:rPr>
              <a:t> </a:t>
            </a:r>
            <a:r>
              <a:rPr lang="en-GB" sz="1800" dirty="0" smtClean="0">
                <a:latin typeface="Courier New" pitchFamily="49" charset="0"/>
                <a:cs typeface="Courier New" pitchFamily="49" charset="0"/>
              </a:rPr>
              <a:t> </a:t>
            </a:r>
            <a:r>
              <a:rPr lang="en-GB" sz="1800" dirty="0" err="1" smtClean="0">
                <a:latin typeface="Courier New" pitchFamily="49" charset="0"/>
                <a:cs typeface="Courier New" pitchFamily="49" charset="0"/>
              </a:rPr>
              <a:t>skos:scopeNote</a:t>
            </a:r>
            <a:r>
              <a:rPr lang="en-GB" sz="1800" dirty="0" smtClean="0">
                <a:latin typeface="Courier New" pitchFamily="49" charset="0"/>
                <a:cs typeface="Courier New" pitchFamily="49" charset="0"/>
              </a:rPr>
              <a:t> “A clarification of the </a:t>
            </a:r>
            <a:r>
              <a:rPr lang="en-GB" sz="1800" dirty="0" err="1" smtClean="0">
                <a:latin typeface="Courier New" pitchFamily="49" charset="0"/>
                <a:cs typeface="Courier New" pitchFamily="49" charset="0"/>
              </a:rPr>
              <a:t>definition”@en</a:t>
            </a:r>
            <a:r>
              <a:rPr lang="en-GB" sz="1800" dirty="0" smtClean="0">
                <a:latin typeface="Courier New" pitchFamily="49" charset="0"/>
                <a:cs typeface="Courier New" pitchFamily="49" charset="0"/>
              </a:rPr>
              <a:t>;</a:t>
            </a:r>
          </a:p>
          <a:p>
            <a:pPr>
              <a:buNone/>
            </a:pPr>
            <a:r>
              <a:rPr lang="en-GB" sz="1800" dirty="0" smtClean="0">
                <a:latin typeface="Courier New" pitchFamily="49" charset="0"/>
                <a:cs typeface="Courier New" pitchFamily="49" charset="0"/>
              </a:rPr>
              <a:t> </a:t>
            </a:r>
            <a:r>
              <a:rPr lang="en-GB" sz="1800" dirty="0" smtClean="0">
                <a:latin typeface="Courier New" pitchFamily="49" charset="0"/>
                <a:cs typeface="Courier New" pitchFamily="49" charset="0"/>
              </a:rPr>
              <a:t> </a:t>
            </a:r>
            <a:r>
              <a:rPr lang="en-GB" sz="1800" dirty="0" err="1" smtClean="0">
                <a:latin typeface="Courier New" pitchFamily="49" charset="0"/>
                <a:cs typeface="Courier New" pitchFamily="49" charset="0"/>
              </a:rPr>
              <a:t>skos:broader</a:t>
            </a:r>
            <a:r>
              <a:rPr lang="en-GB" sz="1800" dirty="0" smtClean="0">
                <a:latin typeface="Courier New" pitchFamily="49" charset="0"/>
                <a:cs typeface="Courier New" pitchFamily="49" charset="0"/>
              </a:rPr>
              <a:t> &lt;#c1&gt;, &lt;#c9&gt;;</a:t>
            </a:r>
          </a:p>
          <a:p>
            <a:pPr>
              <a:buNone/>
            </a:pPr>
            <a:r>
              <a:rPr lang="en-GB" sz="1800" dirty="0" smtClean="0">
                <a:latin typeface="Courier New" pitchFamily="49" charset="0"/>
                <a:cs typeface="Courier New" pitchFamily="49" charset="0"/>
              </a:rPr>
              <a:t> </a:t>
            </a:r>
            <a:r>
              <a:rPr lang="en-GB" sz="1800" dirty="0" smtClean="0">
                <a:latin typeface="Courier New" pitchFamily="49" charset="0"/>
                <a:cs typeface="Courier New" pitchFamily="49" charset="0"/>
              </a:rPr>
              <a:t> </a:t>
            </a:r>
            <a:r>
              <a:rPr lang="en-GB" sz="1800" dirty="0" err="1" smtClean="0">
                <a:latin typeface="Courier New" pitchFamily="49" charset="0"/>
                <a:cs typeface="Courier New" pitchFamily="49" charset="0"/>
              </a:rPr>
              <a:t>skos:narrower</a:t>
            </a:r>
            <a:r>
              <a:rPr lang="en-GB" sz="1800" dirty="0" smtClean="0">
                <a:latin typeface="Courier New" pitchFamily="49" charset="0"/>
                <a:cs typeface="Courier New" pitchFamily="49" charset="0"/>
              </a:rPr>
              <a:t> &lt;#c3&gt;, &lt;#c4&gt;, &lt;#c5&gt;;</a:t>
            </a:r>
          </a:p>
          <a:p>
            <a:pPr>
              <a:buNone/>
            </a:pPr>
            <a:r>
              <a:rPr lang="en-GB" sz="1800" dirty="0" smtClean="0">
                <a:latin typeface="Courier New" pitchFamily="49" charset="0"/>
                <a:cs typeface="Courier New" pitchFamily="49" charset="0"/>
              </a:rPr>
              <a:t> </a:t>
            </a:r>
            <a:r>
              <a:rPr lang="en-GB" sz="1800" dirty="0" smtClean="0">
                <a:latin typeface="Courier New" pitchFamily="49" charset="0"/>
                <a:cs typeface="Courier New" pitchFamily="49" charset="0"/>
              </a:rPr>
              <a:t> </a:t>
            </a:r>
            <a:r>
              <a:rPr lang="en-GB" sz="1800" dirty="0" err="1" smtClean="0">
                <a:latin typeface="Courier New" pitchFamily="49" charset="0"/>
                <a:cs typeface="Courier New" pitchFamily="49" charset="0"/>
              </a:rPr>
              <a:t>skos:related</a:t>
            </a:r>
            <a:r>
              <a:rPr lang="en-GB" sz="1800" dirty="0" smtClean="0">
                <a:latin typeface="Courier New" pitchFamily="49" charset="0"/>
                <a:cs typeface="Courier New" pitchFamily="49" charset="0"/>
              </a:rPr>
              <a:t> &lt;#c10&gt; .</a:t>
            </a:r>
          </a:p>
          <a:p>
            <a:pPr>
              <a:buNone/>
            </a:pPr>
            <a:r>
              <a:rPr lang="en-GB" sz="1800" dirty="0" smtClean="0">
                <a:latin typeface="Courier New" pitchFamily="49" charset="0"/>
                <a:cs typeface="Courier New" pitchFamily="49" charset="0"/>
              </a:rPr>
              <a:t> </a:t>
            </a:r>
            <a:r>
              <a:rPr lang="en-GB" sz="1800" dirty="0" smtClean="0">
                <a:latin typeface="Courier New" pitchFamily="49" charset="0"/>
                <a:cs typeface="Courier New" pitchFamily="49" charset="0"/>
              </a:rPr>
              <a:t> …</a:t>
            </a:r>
            <a:endParaRPr lang="en-GB" sz="1800" dirty="0">
              <a:latin typeface="Courier New" pitchFamily="49" charset="0"/>
              <a:cs typeface="Courier New" pitchFamily="49" charset="0"/>
            </a:endParaRPr>
          </a:p>
        </p:txBody>
      </p:sp>
      <p:sp>
        <p:nvSpPr>
          <p:cNvPr id="3" name="Title 2"/>
          <p:cNvSpPr>
            <a:spLocks noGrp="1"/>
          </p:cNvSpPr>
          <p:nvPr>
            <p:ph type="title"/>
          </p:nvPr>
        </p:nvSpPr>
        <p:spPr/>
        <p:txBody>
          <a:bodyPr/>
          <a:lstStyle/>
          <a:p>
            <a:r>
              <a:rPr lang="en-GB" dirty="0" smtClean="0"/>
              <a:t>Vocabulary Format</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Content Placeholder 1"/>
          <p:cNvSpPr>
            <a:spLocks noGrp="1"/>
          </p:cNvSpPr>
          <p:nvPr>
            <p:ph idx="1"/>
          </p:nvPr>
        </p:nvSpPr>
        <p:spPr/>
        <p:txBody>
          <a:bodyPr/>
          <a:lstStyle/>
          <a:p>
            <a:pPr>
              <a:lnSpc>
                <a:spcPct val="200000"/>
              </a:lnSpc>
            </a:pPr>
            <a:r>
              <a:rPr lang="en-GB" dirty="0" smtClean="0"/>
              <a:t>Project reminder</a:t>
            </a:r>
          </a:p>
          <a:p>
            <a:pPr>
              <a:lnSpc>
                <a:spcPct val="200000"/>
              </a:lnSpc>
            </a:pPr>
            <a:r>
              <a:rPr lang="en-GB" dirty="0" smtClean="0"/>
              <a:t>Where are we now</a:t>
            </a:r>
          </a:p>
          <a:p>
            <a:pPr lvl="1">
              <a:lnSpc>
                <a:spcPct val="200000"/>
              </a:lnSpc>
            </a:pPr>
            <a:r>
              <a:rPr lang="en-GB" dirty="0" smtClean="0"/>
              <a:t>Data model integration</a:t>
            </a:r>
          </a:p>
          <a:p>
            <a:pPr lvl="1">
              <a:lnSpc>
                <a:spcPct val="200000"/>
              </a:lnSpc>
            </a:pPr>
            <a:r>
              <a:rPr lang="en-GB" dirty="0" smtClean="0"/>
              <a:t>Exploring vocabularies</a:t>
            </a:r>
            <a:endParaRPr lang="en-GB" dirty="0" smtClean="0"/>
          </a:p>
        </p:txBody>
      </p:sp>
      <p:sp>
        <p:nvSpPr>
          <p:cNvPr id="3" name="Title 2"/>
          <p:cNvSpPr>
            <a:spLocks noGrp="1"/>
          </p:cNvSpPr>
          <p:nvPr>
            <p:ph type="title"/>
          </p:nvPr>
        </p:nvSpPr>
        <p:spPr/>
        <p:txBody>
          <a:bodyPr/>
          <a:lstStyle/>
          <a:p>
            <a:pPr fontAlgn="auto">
              <a:spcAft>
                <a:spcPts val="0"/>
              </a:spcAft>
              <a:defRPr/>
            </a:pPr>
            <a:r>
              <a:rPr lang="en-GB" dirty="0" smtClean="0"/>
              <a:t>Overview</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7" name="Footer Placeholder 5"/>
          <p:cNvSpPr>
            <a:spLocks noGrp="1"/>
          </p:cNvSpPr>
          <p:nvPr>
            <p:ph type="ftr" sz="quarter" idx="11"/>
          </p:nvPr>
        </p:nvSpPr>
        <p:spPr/>
        <p:txBody>
          <a:bodyPr/>
          <a:lstStyle/>
          <a:p>
            <a:r>
              <a:rPr lang="en-GB"/>
              <a:t>Explicator Project: http://explicator.dcs.gla.ac.uk</a:t>
            </a:r>
          </a:p>
        </p:txBody>
      </p:sp>
      <p:sp>
        <p:nvSpPr>
          <p:cNvPr id="5124" name="Rectangle 4"/>
          <p:cNvSpPr>
            <a:spLocks noGrp="1" noChangeArrowheads="1"/>
          </p:cNvSpPr>
          <p:nvPr>
            <p:ph type="title"/>
          </p:nvPr>
        </p:nvSpPr>
        <p:spPr/>
        <p:txBody>
          <a:bodyPr/>
          <a:lstStyle/>
          <a:p>
            <a:r>
              <a:rPr lang="en-GB" dirty="0">
                <a:solidFill>
                  <a:schemeClr val="tx2"/>
                </a:solidFill>
              </a:rPr>
              <a:t>Problem</a:t>
            </a:r>
          </a:p>
        </p:txBody>
      </p:sp>
      <p:sp>
        <p:nvSpPr>
          <p:cNvPr id="5125" name="Rectangle 5"/>
          <p:cNvSpPr>
            <a:spLocks noGrp="1" noChangeArrowheads="1"/>
          </p:cNvSpPr>
          <p:nvPr>
            <p:ph type="body" sz="half" idx="1"/>
          </p:nvPr>
        </p:nvSpPr>
        <p:spPr/>
        <p:txBody>
          <a:bodyPr/>
          <a:lstStyle/>
          <a:p>
            <a:r>
              <a:rPr lang="en-GB" dirty="0">
                <a:solidFill>
                  <a:schemeClr val="bg1"/>
                </a:solidFill>
              </a:rPr>
              <a:t>Astronomers need to locate relevant data</a:t>
            </a:r>
          </a:p>
          <a:p>
            <a:r>
              <a:rPr lang="en-GB" dirty="0">
                <a:solidFill>
                  <a:schemeClr val="bg1"/>
                </a:solidFill>
              </a:rPr>
              <a:t>Data published</a:t>
            </a:r>
          </a:p>
          <a:p>
            <a:pPr lvl="1"/>
            <a:r>
              <a:rPr lang="en-GB" dirty="0">
                <a:solidFill>
                  <a:schemeClr val="bg1"/>
                </a:solidFill>
              </a:rPr>
              <a:t>By multiple sources</a:t>
            </a:r>
          </a:p>
          <a:p>
            <a:pPr lvl="1"/>
            <a:r>
              <a:rPr lang="en-GB" dirty="0">
                <a:solidFill>
                  <a:schemeClr val="bg1"/>
                </a:solidFill>
              </a:rPr>
              <a:t>Using </a:t>
            </a:r>
            <a:r>
              <a:rPr lang="en-GB" dirty="0" smtClean="0">
                <a:solidFill>
                  <a:schemeClr val="bg1"/>
                </a:solidFill>
              </a:rPr>
              <a:t>different</a:t>
            </a:r>
          </a:p>
          <a:p>
            <a:pPr lvl="2"/>
            <a:r>
              <a:rPr lang="en-GB" dirty="0" smtClean="0">
                <a:solidFill>
                  <a:schemeClr val="bg1"/>
                </a:solidFill>
              </a:rPr>
              <a:t>Vocabularies</a:t>
            </a:r>
          </a:p>
          <a:p>
            <a:pPr lvl="2"/>
            <a:r>
              <a:rPr lang="en-GB" dirty="0" smtClean="0">
                <a:solidFill>
                  <a:schemeClr val="bg1"/>
                </a:solidFill>
              </a:rPr>
              <a:t>Data Models</a:t>
            </a:r>
            <a:endParaRPr lang="en-GB" dirty="0">
              <a:solidFill>
                <a:schemeClr val="bg1"/>
              </a:solidFill>
            </a:endParaRPr>
          </a:p>
          <a:p>
            <a:r>
              <a:rPr lang="en-GB" dirty="0">
                <a:solidFill>
                  <a:schemeClr val="bg1"/>
                </a:solidFill>
              </a:rPr>
              <a:t>Applications use own </a:t>
            </a:r>
            <a:r>
              <a:rPr lang="en-GB" dirty="0" smtClean="0">
                <a:solidFill>
                  <a:schemeClr val="bg1"/>
                </a:solidFill>
              </a:rPr>
              <a:t>vocabularies and data model</a:t>
            </a:r>
            <a:endParaRPr lang="en-GB" dirty="0">
              <a:solidFill>
                <a:schemeClr val="bg1"/>
              </a:solidFill>
            </a:endParaRPr>
          </a:p>
        </p:txBody>
      </p:sp>
      <p:sp>
        <p:nvSpPr>
          <p:cNvPr id="33" name="Cloud 32"/>
          <p:cNvSpPr/>
          <p:nvPr/>
        </p:nvSpPr>
        <p:spPr bwMode="auto">
          <a:xfrm>
            <a:off x="4754563" y="3090863"/>
            <a:ext cx="3940175" cy="1562100"/>
          </a:xfrm>
          <a:prstGeom prst="cloud">
            <a:avLst/>
          </a:prstGeom>
          <a:blipFill>
            <a:blip r:embed="rId3"/>
            <a:stretch>
              <a:fillRect/>
            </a:stretch>
          </a:blipFill>
          <a:ln w="9525" cap="flat" cmpd="sng" algn="ctr">
            <a:solidFill>
              <a:schemeClr val="tx1"/>
            </a:solidFill>
            <a:prstDash val="solid"/>
            <a:round/>
            <a:headEnd type="none" w="med" len="med"/>
            <a:tailEnd type="none" w="med" len="med"/>
          </a:ln>
          <a:effectLst/>
        </p:spPr>
        <p:txBody>
          <a:bodyPr wrap="none" anchor="ctr"/>
          <a:lstStyle/>
          <a:p>
            <a:pPr algn="ctr">
              <a:defRPr/>
            </a:pPr>
            <a:r>
              <a:rPr lang="en-GB" dirty="0"/>
              <a:t>Virtual Observatory</a:t>
            </a:r>
          </a:p>
        </p:txBody>
      </p:sp>
      <p:pic>
        <p:nvPicPr>
          <p:cNvPr id="5129" name="Picture 10"/>
          <p:cNvPicPr>
            <a:picLocks noChangeAspect="1" noChangeArrowheads="1"/>
          </p:cNvPicPr>
          <p:nvPr/>
        </p:nvPicPr>
        <p:blipFill>
          <a:blip r:embed="rId4"/>
          <a:srcRect/>
          <a:stretch>
            <a:fillRect/>
          </a:stretch>
        </p:blipFill>
        <p:spPr bwMode="auto">
          <a:xfrm>
            <a:off x="6205538" y="5154613"/>
            <a:ext cx="1055687" cy="1054100"/>
          </a:xfrm>
          <a:prstGeom prst="rect">
            <a:avLst/>
          </a:prstGeom>
          <a:noFill/>
          <a:ln w="9525">
            <a:noFill/>
            <a:miter lim="800000"/>
            <a:headEnd/>
            <a:tailEnd/>
          </a:ln>
        </p:spPr>
      </p:pic>
      <p:pic>
        <p:nvPicPr>
          <p:cNvPr id="5130" name="Picture 11"/>
          <p:cNvPicPr>
            <a:picLocks noChangeAspect="1" noChangeArrowheads="1"/>
          </p:cNvPicPr>
          <p:nvPr/>
        </p:nvPicPr>
        <p:blipFill>
          <a:blip r:embed="rId5"/>
          <a:srcRect/>
          <a:stretch>
            <a:fillRect/>
          </a:stretch>
        </p:blipFill>
        <p:spPr bwMode="auto">
          <a:xfrm>
            <a:off x="7756525" y="5127625"/>
            <a:ext cx="1073150" cy="1111250"/>
          </a:xfrm>
          <a:prstGeom prst="rect">
            <a:avLst/>
          </a:prstGeom>
          <a:noFill/>
          <a:ln w="9525" algn="ctr">
            <a:noFill/>
            <a:miter lim="800000"/>
            <a:headEnd/>
            <a:tailEnd/>
          </a:ln>
        </p:spPr>
      </p:pic>
      <p:pic>
        <p:nvPicPr>
          <p:cNvPr id="5131" name="Picture 12"/>
          <p:cNvPicPr>
            <a:picLocks noChangeAspect="1" noChangeArrowheads="1"/>
          </p:cNvPicPr>
          <p:nvPr/>
        </p:nvPicPr>
        <p:blipFill>
          <a:blip r:embed="rId6"/>
          <a:srcRect/>
          <a:stretch>
            <a:fillRect/>
          </a:stretch>
        </p:blipFill>
        <p:spPr bwMode="auto">
          <a:xfrm>
            <a:off x="4572000" y="5160963"/>
            <a:ext cx="1055688" cy="1055687"/>
          </a:xfrm>
          <a:prstGeom prst="rect">
            <a:avLst/>
          </a:prstGeom>
          <a:noFill/>
          <a:ln w="9525" algn="ctr">
            <a:noFill/>
            <a:miter lim="800000"/>
            <a:headEnd/>
            <a:tailEnd/>
          </a:ln>
        </p:spPr>
      </p:pic>
      <p:cxnSp>
        <p:nvCxnSpPr>
          <p:cNvPr id="38" name="Straight Arrow Connector 37"/>
          <p:cNvCxnSpPr>
            <a:cxnSpLocks noChangeShapeType="1"/>
          </p:cNvCxnSpPr>
          <p:nvPr/>
        </p:nvCxnSpPr>
        <p:spPr bwMode="auto">
          <a:xfrm rot="5400000" flipH="1" flipV="1">
            <a:off x="4955382" y="4555331"/>
            <a:ext cx="750888" cy="460375"/>
          </a:xfrm>
          <a:prstGeom prst="straightConnector1">
            <a:avLst/>
          </a:prstGeom>
          <a:noFill/>
          <a:ln w="19050" algn="ctr">
            <a:solidFill>
              <a:schemeClr val="accent2"/>
            </a:solidFill>
            <a:round/>
            <a:headEnd/>
            <a:tailEnd type="arrow" w="med" len="med"/>
          </a:ln>
        </p:spPr>
      </p:cxnSp>
      <p:cxnSp>
        <p:nvCxnSpPr>
          <p:cNvPr id="41" name="Straight Arrow Connector 40"/>
          <p:cNvCxnSpPr>
            <a:stCxn id="34" idx="0"/>
            <a:endCxn id="33" idx="1"/>
          </p:cNvCxnSpPr>
          <p:nvPr/>
        </p:nvCxnSpPr>
        <p:spPr>
          <a:xfrm rot="16200000" flipV="1">
            <a:off x="184149206" y="59808269"/>
            <a:ext cx="595313" cy="9525"/>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cxnSpLocks noChangeShapeType="1"/>
          </p:cNvCxnSpPr>
          <p:nvPr/>
        </p:nvCxnSpPr>
        <p:spPr bwMode="auto">
          <a:xfrm rot="16200000" flipV="1">
            <a:off x="7698582" y="4533106"/>
            <a:ext cx="823912" cy="365125"/>
          </a:xfrm>
          <a:prstGeom prst="straightConnector1">
            <a:avLst/>
          </a:prstGeom>
          <a:noFill/>
          <a:ln w="19050" algn="ctr">
            <a:solidFill>
              <a:schemeClr val="accent2"/>
            </a:solidFill>
            <a:round/>
            <a:headEnd/>
            <a:tailEnd type="arrow" w="med" len="med"/>
          </a:ln>
        </p:spPr>
      </p:cxnSp>
      <p:pic>
        <p:nvPicPr>
          <p:cNvPr id="5135" name="Picture 6"/>
          <p:cNvPicPr>
            <a:picLocks noChangeAspect="1" noChangeArrowheads="1"/>
          </p:cNvPicPr>
          <p:nvPr/>
        </p:nvPicPr>
        <p:blipFill>
          <a:blip r:embed="rId7"/>
          <a:srcRect/>
          <a:stretch>
            <a:fillRect/>
          </a:stretch>
        </p:blipFill>
        <p:spPr bwMode="auto">
          <a:xfrm>
            <a:off x="4905375" y="1328738"/>
            <a:ext cx="1427163" cy="1127125"/>
          </a:xfrm>
          <a:prstGeom prst="rect">
            <a:avLst/>
          </a:prstGeom>
          <a:noFill/>
          <a:ln w="9525">
            <a:noFill/>
            <a:miter lim="800000"/>
            <a:headEnd/>
            <a:tailEnd/>
          </a:ln>
        </p:spPr>
      </p:pic>
      <p:pic>
        <p:nvPicPr>
          <p:cNvPr id="5136" name="Picture 7"/>
          <p:cNvPicPr>
            <a:picLocks noChangeAspect="1" noChangeArrowheads="1"/>
          </p:cNvPicPr>
          <p:nvPr/>
        </p:nvPicPr>
        <p:blipFill>
          <a:blip r:embed="rId8"/>
          <a:srcRect/>
          <a:stretch>
            <a:fillRect/>
          </a:stretch>
        </p:blipFill>
        <p:spPr bwMode="auto">
          <a:xfrm>
            <a:off x="7272338" y="1236663"/>
            <a:ext cx="1249362" cy="1249362"/>
          </a:xfrm>
          <a:prstGeom prst="rect">
            <a:avLst/>
          </a:prstGeom>
          <a:noFill/>
          <a:ln w="9525">
            <a:noFill/>
            <a:miter lim="800000"/>
            <a:headEnd/>
            <a:tailEnd/>
          </a:ln>
        </p:spPr>
      </p:pic>
      <p:cxnSp>
        <p:nvCxnSpPr>
          <p:cNvPr id="48" name="Straight Arrow Connector 47"/>
          <p:cNvCxnSpPr>
            <a:stCxn id="44" idx="2"/>
          </p:cNvCxnSpPr>
          <p:nvPr/>
        </p:nvCxnSpPr>
        <p:spPr>
          <a:xfrm rot="16200000" flipH="1">
            <a:off x="5439569" y="2636044"/>
            <a:ext cx="828675" cy="468313"/>
          </a:xfrm>
          <a:prstGeom prst="straightConnector1">
            <a:avLst/>
          </a:prstGeom>
          <a:ln w="19050">
            <a:prstDash val="dash"/>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stCxn id="46" idx="2"/>
          </p:cNvCxnSpPr>
          <p:nvPr/>
        </p:nvCxnSpPr>
        <p:spPr>
          <a:xfrm rot="5400000">
            <a:off x="7315994" y="2528094"/>
            <a:ext cx="623888" cy="539750"/>
          </a:xfrm>
          <a:prstGeom prst="straightConnector1">
            <a:avLst/>
          </a:prstGeom>
          <a:ln w="19050">
            <a:prstDash val="dash"/>
            <a:tailEnd type="arrow"/>
          </a:ln>
        </p:spPr>
        <p:style>
          <a:lnRef idx="1">
            <a:schemeClr val="accent1"/>
          </a:lnRef>
          <a:fillRef idx="0">
            <a:schemeClr val="accent1"/>
          </a:fillRef>
          <a:effectRef idx="0">
            <a:schemeClr val="accent1"/>
          </a:effectRef>
          <a:fontRef idx="minor">
            <a:schemeClr val="tx1"/>
          </a:fontRef>
        </p:style>
      </p:cxnSp>
      <p:sp>
        <p:nvSpPr>
          <p:cNvPr id="5140" name="Line 20"/>
          <p:cNvSpPr>
            <a:spLocks noChangeShapeType="1"/>
          </p:cNvSpPr>
          <p:nvPr/>
        </p:nvSpPr>
        <p:spPr bwMode="auto">
          <a:xfrm flipV="1">
            <a:off x="6732588" y="4583113"/>
            <a:ext cx="0" cy="576262"/>
          </a:xfrm>
          <a:prstGeom prst="line">
            <a:avLst/>
          </a:prstGeom>
          <a:noFill/>
          <a:ln w="19050">
            <a:solidFill>
              <a:schemeClr val="accent2"/>
            </a:solidFill>
            <a:round/>
            <a:headEnd/>
            <a:tailEnd type="triangle" w="med" len="med"/>
          </a:ln>
          <a:effectLst/>
        </p:spPr>
        <p:txBody>
          <a:bodyPr wrap="none" anchor="ctr"/>
          <a:lstStyle/>
          <a:p>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normAutofit/>
          </a:bodyPr>
          <a:lstStyle/>
          <a:p>
            <a:pPr eaLnBrk="1" hangingPunct="1"/>
            <a:r>
              <a:rPr lang="en-GB" dirty="0" smtClean="0"/>
              <a:t>Project Aim</a:t>
            </a:r>
          </a:p>
        </p:txBody>
      </p:sp>
      <p:sp>
        <p:nvSpPr>
          <p:cNvPr id="3" name="Content Placeholder 2"/>
          <p:cNvSpPr>
            <a:spLocks noGrp="1"/>
          </p:cNvSpPr>
          <p:nvPr>
            <p:ph idx="1"/>
          </p:nvPr>
        </p:nvSpPr>
        <p:spPr>
          <a:xfrm>
            <a:off x="228600" y="1481138"/>
            <a:ext cx="8763000" cy="4767262"/>
          </a:xfrm>
        </p:spPr>
        <p:txBody>
          <a:bodyPr/>
          <a:lstStyle/>
          <a:p>
            <a:pPr eaLnBrk="1" hangingPunct="1">
              <a:buNone/>
              <a:defRPr/>
            </a:pPr>
            <a:r>
              <a:rPr lang="en-GB" b="1" dirty="0" smtClean="0"/>
              <a:t>Develop a lightweight semantic integration system</a:t>
            </a:r>
          </a:p>
          <a:p>
            <a:pPr>
              <a:lnSpc>
                <a:spcPct val="150000"/>
              </a:lnSpc>
              <a:defRPr/>
            </a:pPr>
            <a:r>
              <a:rPr lang="en-GB" dirty="0" smtClean="0"/>
              <a:t>Sources publish using own data model</a:t>
            </a:r>
          </a:p>
          <a:p>
            <a:pPr lvl="1">
              <a:defRPr/>
            </a:pPr>
            <a:r>
              <a:rPr lang="en-GB" dirty="0" smtClean="0"/>
              <a:t>Data model published as an ontology</a:t>
            </a:r>
          </a:p>
          <a:p>
            <a:pPr lvl="1">
              <a:defRPr/>
            </a:pPr>
            <a:r>
              <a:rPr lang="en-GB" dirty="0" smtClean="0"/>
              <a:t>Data tagged using one or more </a:t>
            </a:r>
            <a:r>
              <a:rPr lang="en-GB" dirty="0" smtClean="0"/>
              <a:t>vocabularies</a:t>
            </a:r>
          </a:p>
          <a:p>
            <a:pPr lvl="1">
              <a:defRPr/>
            </a:pPr>
            <a:endParaRPr lang="en-GB" sz="1400" dirty="0" smtClean="0"/>
          </a:p>
          <a:p>
            <a:pPr>
              <a:defRPr/>
            </a:pPr>
            <a:r>
              <a:rPr lang="en-GB" dirty="0" smtClean="0"/>
              <a:t>Users express data need in familiar data model</a:t>
            </a:r>
          </a:p>
          <a:p>
            <a:pPr lvl="1">
              <a:defRPr/>
            </a:pPr>
            <a:r>
              <a:rPr lang="en-GB" dirty="0" smtClean="0"/>
              <a:t>Data model available as an ontology</a:t>
            </a:r>
          </a:p>
          <a:p>
            <a:pPr lvl="1">
              <a:defRPr/>
            </a:pPr>
            <a:r>
              <a:rPr lang="en-GB" dirty="0" smtClean="0"/>
              <a:t>Query over the ontology</a:t>
            </a:r>
          </a:p>
          <a:p>
            <a:pPr lvl="1">
              <a:defRPr/>
            </a:pPr>
            <a:r>
              <a:rPr lang="en-GB" dirty="0" smtClean="0"/>
              <a:t>Data discovery through vocabulary term </a:t>
            </a:r>
            <a:r>
              <a:rPr lang="en-GB" dirty="0" smtClean="0"/>
              <a:t>exploration</a:t>
            </a:r>
          </a:p>
          <a:p>
            <a:pPr lvl="1">
              <a:defRPr/>
            </a:pPr>
            <a:endParaRPr lang="en-GB" sz="1400" dirty="0" smtClean="0"/>
          </a:p>
          <a:p>
            <a:pPr>
              <a:defRPr/>
            </a:pPr>
            <a:r>
              <a:rPr lang="en-GB" dirty="0" smtClean="0"/>
              <a:t>Links </a:t>
            </a:r>
            <a:r>
              <a:rPr lang="en-GB" dirty="0" smtClean="0"/>
              <a:t>data </a:t>
            </a:r>
            <a:r>
              <a:rPr lang="en-GB" dirty="0" smtClean="0"/>
              <a:t>models/vocabularies mappings</a:t>
            </a:r>
            <a:endParaRPr lang="en-GB" dirty="0" smtClean="0"/>
          </a:p>
          <a:p>
            <a:pPr eaLnBrk="1" hangingPunct="1">
              <a:defRPr/>
            </a:pP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Data Models</a:t>
            </a:r>
          </a:p>
          <a:p>
            <a:pPr lvl="1"/>
            <a:r>
              <a:rPr lang="en-GB" dirty="0" smtClean="0"/>
              <a:t>Identified key areas of work</a:t>
            </a:r>
          </a:p>
          <a:p>
            <a:pPr lvl="1"/>
            <a:r>
              <a:rPr lang="en-GB" dirty="0" smtClean="0"/>
              <a:t>Brought on board collaborators at</a:t>
            </a:r>
          </a:p>
          <a:p>
            <a:pPr lvl="2"/>
            <a:r>
              <a:rPr lang="en-GB" dirty="0" smtClean="0"/>
              <a:t>European Space Astronomy Centre</a:t>
            </a:r>
          </a:p>
          <a:p>
            <a:pPr lvl="2"/>
            <a:r>
              <a:rPr lang="en-GB" dirty="0" smtClean="0"/>
              <a:t>Royal Observatory, Edinburgh </a:t>
            </a:r>
          </a:p>
          <a:p>
            <a:r>
              <a:rPr lang="en-GB" dirty="0" smtClean="0"/>
              <a:t>Vocabularies</a:t>
            </a:r>
          </a:p>
          <a:p>
            <a:pPr lvl="1"/>
            <a:r>
              <a:rPr lang="en-GB" dirty="0" smtClean="0"/>
              <a:t>Published astronomy vocabulary standard </a:t>
            </a:r>
            <a:r>
              <a:rPr lang="en-GB" dirty="0" smtClean="0">
                <a:hlinkClick r:id="rId2"/>
              </a:rPr>
              <a:t>International Virtual Observatory Alliance Working Draft</a:t>
            </a:r>
            <a:r>
              <a:rPr lang="en-GB" dirty="0" smtClean="0"/>
              <a:t> (to appear)</a:t>
            </a:r>
          </a:p>
          <a:p>
            <a:pPr lvl="1"/>
            <a:r>
              <a:rPr lang="en-GB" dirty="0" smtClean="0"/>
              <a:t>Developing two support applications</a:t>
            </a:r>
          </a:p>
          <a:p>
            <a:pPr lvl="2"/>
            <a:r>
              <a:rPr lang="en-GB" dirty="0" smtClean="0"/>
              <a:t>Vocabulary mapping editor</a:t>
            </a:r>
          </a:p>
          <a:p>
            <a:pPr lvl="2"/>
            <a:r>
              <a:rPr lang="en-GB" dirty="0" smtClean="0"/>
              <a:t>Vocabulary term explorer</a:t>
            </a:r>
            <a:endParaRPr lang="en-GB" dirty="0"/>
          </a:p>
        </p:txBody>
      </p:sp>
      <p:sp>
        <p:nvSpPr>
          <p:cNvPr id="3" name="Title 2"/>
          <p:cNvSpPr>
            <a:spLocks noGrp="1"/>
          </p:cNvSpPr>
          <p:nvPr>
            <p:ph type="title"/>
          </p:nvPr>
        </p:nvSpPr>
        <p:spPr/>
        <p:txBody>
          <a:bodyPr/>
          <a:lstStyle/>
          <a:p>
            <a:r>
              <a:rPr lang="en-GB" dirty="0" smtClean="0"/>
              <a:t>Progress to Date</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ntegrationScenario.gif"/>
          <p:cNvPicPr>
            <a:picLocks noGrp="1" noChangeAspect="1"/>
          </p:cNvPicPr>
          <p:nvPr>
            <p:ph idx="1"/>
          </p:nvPr>
        </p:nvPicPr>
        <p:blipFill>
          <a:blip r:embed="rId3"/>
          <a:stretch>
            <a:fillRect/>
          </a:stretch>
        </p:blipFill>
        <p:spPr>
          <a:xfrm>
            <a:off x="1196446" y="1481137"/>
            <a:ext cx="6751108" cy="5063331"/>
          </a:xfrm>
        </p:spPr>
      </p:pic>
      <p:sp>
        <p:nvSpPr>
          <p:cNvPr id="3" name="Title 2"/>
          <p:cNvSpPr>
            <a:spLocks noGrp="1"/>
          </p:cNvSpPr>
          <p:nvPr>
            <p:ph type="title"/>
          </p:nvPr>
        </p:nvSpPr>
        <p:spPr/>
        <p:txBody>
          <a:bodyPr/>
          <a:lstStyle/>
          <a:p>
            <a:r>
              <a:rPr lang="en-GB" dirty="0" smtClean="0"/>
              <a:t>Data Models</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Defines vocabulary publishing standards</a:t>
            </a:r>
          </a:p>
          <a:p>
            <a:pPr lvl="1"/>
            <a:r>
              <a:rPr lang="en-GB" dirty="0" smtClean="0"/>
              <a:t>Exploits SKOS</a:t>
            </a:r>
          </a:p>
          <a:p>
            <a:pPr lvl="1"/>
            <a:r>
              <a:rPr lang="en-GB" dirty="0" smtClean="0"/>
              <a:t>Publishes example vocabularies in SKOS, including</a:t>
            </a:r>
          </a:p>
          <a:p>
            <a:pPr lvl="2"/>
            <a:r>
              <a:rPr lang="en-GB" dirty="0" smtClean="0"/>
              <a:t>Astronomy and astrophysics keywords (A&amp;A)</a:t>
            </a:r>
          </a:p>
          <a:p>
            <a:pPr lvl="2"/>
            <a:r>
              <a:rPr lang="en-GB" dirty="0" smtClean="0"/>
              <a:t>Astronomy outreach imagery metadata taxonomy (AOIM)</a:t>
            </a:r>
          </a:p>
          <a:p>
            <a:pPr lvl="2"/>
            <a:r>
              <a:rPr lang="en-GB" dirty="0" smtClean="0"/>
              <a:t>International astronomical union thesaurus (IAUT)</a:t>
            </a:r>
          </a:p>
          <a:p>
            <a:pPr lvl="2"/>
            <a:r>
              <a:rPr lang="en-GB" dirty="0" smtClean="0"/>
              <a:t>Universal content description (UCD)</a:t>
            </a:r>
          </a:p>
          <a:p>
            <a:r>
              <a:rPr lang="en-GB" dirty="0" smtClean="0"/>
              <a:t>Defines standards for linking vocabularies</a:t>
            </a:r>
          </a:p>
          <a:p>
            <a:pPr lvl="1"/>
            <a:r>
              <a:rPr lang="en-GB" dirty="0" smtClean="0"/>
              <a:t>Example mapping document</a:t>
            </a:r>
          </a:p>
          <a:p>
            <a:pPr lvl="2"/>
            <a:r>
              <a:rPr lang="en-GB" dirty="0" smtClean="0"/>
              <a:t>A&amp;A keywords to AOIM</a:t>
            </a:r>
          </a:p>
          <a:p>
            <a:endParaRPr lang="en-GB" dirty="0"/>
          </a:p>
        </p:txBody>
      </p:sp>
      <p:sp>
        <p:nvSpPr>
          <p:cNvPr id="3" name="Title 2"/>
          <p:cNvSpPr>
            <a:spLocks noGrp="1"/>
          </p:cNvSpPr>
          <p:nvPr>
            <p:ph type="title"/>
          </p:nvPr>
        </p:nvSpPr>
        <p:spPr/>
        <p:txBody>
          <a:bodyPr>
            <a:normAutofit/>
          </a:bodyPr>
          <a:lstStyle/>
          <a:p>
            <a:r>
              <a:rPr lang="en-GB" dirty="0" smtClean="0"/>
              <a:t>IVOA </a:t>
            </a:r>
            <a:r>
              <a:rPr lang="en-GB" dirty="0" smtClean="0"/>
              <a:t>Vocabularies WD</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Mapping Editor</a:t>
            </a:r>
            <a:endParaRPr lang="en-GB" dirty="0"/>
          </a:p>
        </p:txBody>
      </p:sp>
      <p:sp>
        <p:nvSpPr>
          <p:cNvPr id="7" name="Content Placeholder 6"/>
          <p:cNvSpPr>
            <a:spLocks noGrp="1"/>
          </p:cNvSpPr>
          <p:nvPr>
            <p:ph sz="quarter" idx="4"/>
          </p:nvPr>
        </p:nvSpPr>
        <p:spPr>
          <a:xfrm>
            <a:off x="5791200" y="1219200"/>
            <a:ext cx="3352800" cy="4114800"/>
          </a:xfrm>
        </p:spPr>
        <p:txBody>
          <a:bodyPr>
            <a:normAutofit/>
          </a:bodyPr>
          <a:lstStyle/>
          <a:p>
            <a:pPr>
              <a:lnSpc>
                <a:spcPct val="110000"/>
              </a:lnSpc>
            </a:pPr>
            <a:r>
              <a:rPr lang="en-GB" dirty="0" smtClean="0"/>
              <a:t>Tool to generate mappings</a:t>
            </a:r>
          </a:p>
          <a:p>
            <a:pPr lvl="1">
              <a:lnSpc>
                <a:spcPct val="110000"/>
              </a:lnSpc>
            </a:pPr>
            <a:r>
              <a:rPr lang="en-GB" dirty="0" smtClean="0"/>
              <a:t>Displays term details</a:t>
            </a:r>
          </a:p>
          <a:p>
            <a:pPr lvl="1">
              <a:lnSpc>
                <a:spcPct val="110000"/>
              </a:lnSpc>
            </a:pPr>
            <a:r>
              <a:rPr lang="en-GB" dirty="0" smtClean="0"/>
              <a:t>Displays mappings</a:t>
            </a:r>
          </a:p>
          <a:p>
            <a:pPr>
              <a:lnSpc>
                <a:spcPct val="110000"/>
              </a:lnSpc>
            </a:pPr>
            <a:r>
              <a:rPr lang="en-GB" dirty="0" smtClean="0"/>
              <a:t>Java swing interface</a:t>
            </a:r>
          </a:p>
          <a:p>
            <a:pPr>
              <a:lnSpc>
                <a:spcPct val="110000"/>
              </a:lnSpc>
            </a:pPr>
            <a:r>
              <a:rPr lang="en-GB" dirty="0" smtClean="0">
                <a:hlinkClick r:id="rId2"/>
              </a:rPr>
              <a:t>Java Web Start</a:t>
            </a:r>
            <a:endParaRPr lang="en-GB" dirty="0" smtClean="0"/>
          </a:p>
          <a:p>
            <a:pPr>
              <a:lnSpc>
                <a:spcPct val="110000"/>
              </a:lnSpc>
            </a:pPr>
            <a:r>
              <a:rPr lang="en-GB" dirty="0" smtClean="0"/>
              <a:t>Only basic functionality</a:t>
            </a:r>
            <a:endParaRPr lang="en-GB" dirty="0"/>
          </a:p>
        </p:txBody>
      </p:sp>
      <p:pic>
        <p:nvPicPr>
          <p:cNvPr id="1027" name="Picture 3">
            <a:hlinkClick r:id="rId3" action="ppaction://hlinksldjump"/>
          </p:cNvPr>
          <p:cNvPicPr>
            <a:picLocks noChangeAspect="1" noChangeArrowheads="1"/>
          </p:cNvPicPr>
          <p:nvPr/>
        </p:nvPicPr>
        <p:blipFill>
          <a:blip r:embed="rId4"/>
          <a:srcRect r="37500" b="26563"/>
          <a:stretch>
            <a:fillRect/>
          </a:stretch>
        </p:blipFill>
        <p:spPr bwMode="auto">
          <a:xfrm>
            <a:off x="30804" y="1219200"/>
            <a:ext cx="5836596" cy="5486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027" name="Picture 3">
            <a:hlinkClick r:id="rId2" action="ppaction://hlinksldjump"/>
          </p:cNvPr>
          <p:cNvPicPr>
            <a:picLocks noChangeAspect="1" noChangeArrowheads="1"/>
          </p:cNvPicPr>
          <p:nvPr/>
        </p:nvPicPr>
        <p:blipFill>
          <a:blip r:embed="rId3"/>
          <a:srcRect r="37500" b="26563"/>
          <a:stretch>
            <a:fillRect/>
          </a:stretch>
        </p:blipFill>
        <p:spPr bwMode="auto">
          <a:xfrm>
            <a:off x="914400" y="1524"/>
            <a:ext cx="7315200" cy="6876288"/>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1">
      <a:dk1>
        <a:sysClr val="windowText" lastClr="000000"/>
      </a:dk1>
      <a:lt1>
        <a:sysClr val="window" lastClr="FFFFFF"/>
      </a:lt1>
      <a:dk2>
        <a:srgbClr val="343434"/>
      </a:dk2>
      <a:lt2>
        <a:srgbClr val="0F5666"/>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
    <a:dk1>
      <a:sysClr val="windowText" lastClr="000000"/>
    </a:dk1>
    <a:lt1>
      <a:sysClr val="window" lastClr="FFFFFF"/>
    </a:lt1>
    <a:dk2>
      <a:srgbClr val="343434"/>
    </a:dk2>
    <a:lt2>
      <a:srgbClr val="0F5666"/>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ustom 1">
    <a:dk1>
      <a:sysClr val="windowText" lastClr="000000"/>
    </a:dk1>
    <a:lt1>
      <a:sysClr val="window" lastClr="FFFFFF"/>
    </a:lt1>
    <a:dk2>
      <a:srgbClr val="343434"/>
    </a:dk2>
    <a:lt2>
      <a:srgbClr val="0F5666"/>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ustom 1">
    <a:dk1>
      <a:sysClr val="windowText" lastClr="000000"/>
    </a:dk1>
    <a:lt1>
      <a:sysClr val="window" lastClr="FFFFFF"/>
    </a:lt1>
    <a:dk2>
      <a:srgbClr val="343434"/>
    </a:dk2>
    <a:lt2>
      <a:srgbClr val="0F5666"/>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ustom 1">
    <a:dk1>
      <a:sysClr val="windowText" lastClr="000000"/>
    </a:dk1>
    <a:lt1>
      <a:sysClr val="window" lastClr="FFFFFF"/>
    </a:lt1>
    <a:dk2>
      <a:srgbClr val="343434"/>
    </a:dk2>
    <a:lt2>
      <a:srgbClr val="0F5666"/>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237</TotalTime>
  <Words>478</Words>
  <Application>Microsoft Office PowerPoint</Application>
  <PresentationFormat>On-screen Show (4:3)</PresentationFormat>
  <Paragraphs>91</Paragraphs>
  <Slides>13</Slides>
  <Notes>2</Notes>
  <HiddenSlides>3</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Explicator Project: Progress Update</vt:lpstr>
      <vt:lpstr>Overview</vt:lpstr>
      <vt:lpstr>Problem</vt:lpstr>
      <vt:lpstr>Project Aim</vt:lpstr>
      <vt:lpstr>Progress to Date</vt:lpstr>
      <vt:lpstr>Data Models</vt:lpstr>
      <vt:lpstr>IVOA Vocabularies WD</vt:lpstr>
      <vt:lpstr>Mapping Editor</vt:lpstr>
      <vt:lpstr>Slide 9</vt:lpstr>
      <vt:lpstr>Vocabulary Explorer</vt:lpstr>
      <vt:lpstr>Slide 11</vt:lpstr>
      <vt:lpstr>Slide 12</vt:lpstr>
      <vt:lpstr>Vocabulary Format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Controlled Vocabularies in Astronomy</dc:title>
  <dc:creator/>
  <cp:lastModifiedBy>Alasdair Gray</cp:lastModifiedBy>
  <cp:revision>70</cp:revision>
  <dcterms:created xsi:type="dcterms:W3CDTF">2006-08-16T00:00:00Z</dcterms:created>
  <dcterms:modified xsi:type="dcterms:W3CDTF">2008-02-26T10:00:42Z</dcterms:modified>
</cp:coreProperties>
</file>