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Default Extension="pdf" ContentType="application/pdf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0" r:id="rId2"/>
    <p:sldId id="272" r:id="rId3"/>
    <p:sldId id="273" r:id="rId4"/>
    <p:sldId id="276" r:id="rId5"/>
    <p:sldId id="277" r:id="rId6"/>
    <p:sldId id="278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71" r:id="rId16"/>
  </p:sldIdLst>
  <p:sldSz cx="9906000" cy="6858000" type="A4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DBCB0"/>
    <a:srgbClr val="93B1CC"/>
    <a:srgbClr val="B7AA9E"/>
    <a:srgbClr val="C4C18E"/>
    <a:srgbClr val="31AA1C"/>
    <a:srgbClr val="CF3900"/>
    <a:srgbClr val="FCD450"/>
    <a:srgbClr val="1C598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-1128" y="-12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esProps" Target="presProps.xml"/><Relationship Id="rId4" Type="http://schemas.openxmlformats.org/officeDocument/2006/relationships/slide" Target="slides/slide3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C9DE7-10C8-044C-903C-04730173DED4}" type="datetimeFigureOut">
              <a:rPr lang="en-US" smtClean="0"/>
              <a:pPr/>
              <a:t>10/26/08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75D12-2E28-0A43-9312-EE52CC11E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4604FC-E195-CA4A-B768-CCAF84B76157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Personal version used in the tests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090-4DDB-C043-A6D7-AA5DB76BCF1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 smtClean="0"/>
              <a:t>Access to a ROE data set</a:t>
            </a:r>
          </a:p>
          <a:p>
            <a:pPr>
              <a:buFontTx/>
              <a:buChar char="•"/>
            </a:pPr>
            <a:r>
              <a:rPr lang="en-US" smtClean="0"/>
              <a:t>Data set designed with 20 real science queries, shown just one here</a:t>
            </a:r>
          </a:p>
          <a:p>
            <a:pPr lvl="1">
              <a:buFontTx/>
              <a:buChar char="•"/>
            </a:pPr>
            <a:r>
              <a:rPr lang="en-US" smtClean="0"/>
              <a:t>ReliableStars is a view with a complex selection criteria for identifying Stars within the sources relation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E01785-E0AB-8C4D-8FC3-5EA7961091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as feature rich</a:t>
            </a:r>
            <a:r>
              <a:rPr lang="en-US" baseline="0" dirty="0" smtClean="0"/>
              <a:t> as SQL</a:t>
            </a:r>
            <a:endParaRPr lang="en-US" dirty="0" smtClean="0"/>
          </a:p>
          <a:p>
            <a:r>
              <a:rPr lang="en-US" dirty="0" smtClean="0"/>
              <a:t>Can be extended with external functions =&gt; requires shipping</a:t>
            </a:r>
            <a:r>
              <a:rPr lang="en-US" baseline="0" dirty="0" smtClean="0"/>
              <a:t> data over the Web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090-4DDB-C043-A6D7-AA5DB76BCF1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 expressible queries out of 20</a:t>
            </a:r>
            <a:r>
              <a:rPr lang="en-US" baseline="0" dirty="0" smtClean="0"/>
              <a:t> (18 if we’re being fair</a:t>
            </a:r>
            <a:r>
              <a:rPr lang="en-US" baseline="0" dirty="0" smtClean="0"/>
              <a:t>)</a:t>
            </a:r>
          </a:p>
          <a:p>
            <a:endParaRPr lang="en-US" baseline="0" dirty="0" smtClean="0"/>
          </a:p>
          <a:p>
            <a:r>
              <a:rPr lang="en-US" baseline="0" dirty="0" smtClean="0"/>
              <a:t>Queries involving joins did not complete execution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090-4DDB-C043-A6D7-AA5DB76BCF1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Only 4 out of 9 </a:t>
            </a:r>
            <a:r>
              <a:rPr lang="en-US" smtClean="0"/>
              <a:t>SPARQL queries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090-4DDB-C043-A6D7-AA5DB76BCF1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queries only involve</a:t>
            </a:r>
            <a:r>
              <a:rPr lang="en-US" baseline="0" dirty="0" smtClean="0"/>
              <a:t> selection and projection, no joins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D2RQ and </a:t>
            </a:r>
            <a:r>
              <a:rPr lang="en-US" dirty="0" err="1" smtClean="0"/>
              <a:t>SquirrelRDF</a:t>
            </a:r>
            <a:r>
              <a:rPr lang="en-US" dirty="0" smtClean="0"/>
              <a:t> both generate</a:t>
            </a:r>
            <a:r>
              <a:rPr lang="en-US" baseline="0" dirty="0" smtClean="0"/>
              <a:t> multiple </a:t>
            </a:r>
            <a:r>
              <a:rPr lang="en-US" baseline="0" dirty="0" err="1" smtClean="0"/>
              <a:t>unoptimised</a:t>
            </a:r>
            <a:r>
              <a:rPr lang="en-US" baseline="0" dirty="0" smtClean="0"/>
              <a:t> queries to the underlying DBMS</a:t>
            </a:r>
          </a:p>
          <a:p>
            <a:r>
              <a:rPr lang="en-US" baseline="0" dirty="0" smtClean="0"/>
              <a:t>Both tools extract single rows of data and check constraints within the Java application, eliminates possibility of using DBMS query </a:t>
            </a:r>
            <a:r>
              <a:rPr lang="en-US" baseline="0" dirty="0" err="1" smtClean="0"/>
              <a:t>optimiser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Remember only dealing with a 0.1% cut of the data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090-4DDB-C043-A6D7-AA5DB76BCF1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Scientific data requirements</a:t>
            </a:r>
            <a:r>
              <a:rPr lang="en-US" baseline="0" dirty="0" smtClean="0"/>
              <a:t> </a:t>
            </a:r>
            <a:r>
              <a:rPr lang="en-US" dirty="0" smtClean="0"/>
              <a:t>match the strengths</a:t>
            </a:r>
            <a:r>
              <a:rPr lang="en-US" baseline="0" dirty="0" smtClean="0"/>
              <a:t> of the relational model</a:t>
            </a:r>
          </a:p>
          <a:p>
            <a:r>
              <a:rPr lang="en-US" baseline="0" dirty="0" smtClean="0"/>
              <a:t>Understanding multiple data models can be eased by exploiting the </a:t>
            </a:r>
            <a:r>
              <a:rPr lang="en-US" baseline="0" smtClean="0"/>
              <a:t>strengths of RDF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090-4DDB-C043-A6D7-AA5DB76BCF1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Picture 2" descr="Background graded"/>
          <p:cNvPicPr>
            <a:picLocks noChangeAspect="1" noChangeArrowheads="1"/>
          </p:cNvPicPr>
          <p:nvPr/>
        </p:nvPicPr>
        <p:blipFill>
          <a:blip r:embed="rId2">
            <a:lum bright="6000" contrast="-6000"/>
          </a:blip>
          <a:srcRect t="-93" b="369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7" descr="Logo transpar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" y="300038"/>
            <a:ext cx="2078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27425" y="1573213"/>
            <a:ext cx="6378575" cy="1057275"/>
          </a:xfrm>
          <a:noFill/>
        </p:spPr>
        <p:txBody>
          <a:bodyPr lIns="0" tIns="0" rIns="0" bIns="0" anchor="b"/>
          <a:lstStyle>
            <a:lvl1pPr algn="l">
              <a:defRPr sz="39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27425" y="2771775"/>
            <a:ext cx="6378575" cy="973138"/>
          </a:xfrm>
        </p:spPr>
        <p:txBody>
          <a:bodyPr/>
          <a:lstStyle>
            <a:lvl1pPr>
              <a:defRPr sz="3600">
                <a:solidFill>
                  <a:srgbClr val="333333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 sz="1400"/>
            </a:lvl1pPr>
          </a:lstStyle>
          <a:p>
            <a:fld id="{EBEE0944-AE56-D648-987E-BABC73C89251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40974" name="Picture 14" descr="Merged_dropshadow_UniGener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35463"/>
            <a:ext cx="9906000" cy="2522537"/>
          </a:xfrm>
          <a:prstGeom prst="rect">
            <a:avLst/>
          </a:prstGeom>
          <a:noFill/>
        </p:spPr>
      </p:pic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0" y="0"/>
            <a:ext cx="274638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2B6A8-3D24-F942-8E11-6295AE8CA31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9DEBE3-0E49-7A47-B305-5A9A42A8251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7C41D2-1C13-894E-9123-0BAA4550500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C74C6-9053-2046-BFDB-F3468020361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1A9C58-F2C8-A845-8C52-4D208ED0CB8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3BE62D-3692-3A44-A807-FEEC38849E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6A0FDA-D4AE-A346-9FAB-8185107296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38947C-D288-2F48-9462-3C35776D201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1A709-C114-F146-8B75-82903C9F94C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F54393-91E3-C747-82A6-38FBE019181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08A2C4-87BE-134F-8985-F20835EE850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47925" y="0"/>
            <a:ext cx="7458075" cy="609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72000" tIns="36000" rIns="9144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7513" y="990600"/>
            <a:ext cx="9348787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10663" y="6570663"/>
            <a:ext cx="79533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EF523DF-CB53-AD4A-B115-178F8843FA2C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31" name="Picture 7" descr="Logo transparent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17513" y="100013"/>
            <a:ext cx="1876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274638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Arial" charset="0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spcBef>
          <a:spcPct val="30000"/>
        </a:spcBef>
        <a:spcAft>
          <a:spcPct val="0"/>
        </a:spcAft>
        <a:defRPr sz="2800" b="1">
          <a:solidFill>
            <a:schemeClr val="tx2"/>
          </a:solidFill>
          <a:latin typeface="+mn-lt"/>
          <a:ea typeface="Arial" charset="0"/>
          <a:cs typeface="+mn-cs"/>
        </a:defRPr>
      </a:lvl1pPr>
      <a:lvl2pPr marL="1588" algn="l" rtl="0" eaLnBrk="0" fontAlgn="base" hangingPunct="0">
        <a:spcBef>
          <a:spcPct val="30000"/>
        </a:spcBef>
        <a:spcAft>
          <a:spcPct val="0"/>
        </a:spcAft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177800" indent="-174625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80000"/>
        <a:buFont typeface="Wingdings" charset="2"/>
        <a:buChar char="l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346075" indent="-166688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523875" indent="-176213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d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6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Semantic Access to Existing Archives</a:t>
            </a:r>
            <a:endParaRPr lang="en-GB" dirty="0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Using RDF and SPARQL</a:t>
            </a:r>
          </a:p>
          <a:p>
            <a:r>
              <a:rPr lang="en-GB" dirty="0" smtClean="0"/>
              <a:t>Alasdair J G Gray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Test Queries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95300" y="1600200"/>
          <a:ext cx="89154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700"/>
                <a:gridCol w="4457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Query</a:t>
                      </a:r>
                      <a:r>
                        <a:rPr lang="en-US" baseline="0" dirty="0" smtClean="0"/>
                        <a:t> Feature</a:t>
                      </a:r>
                      <a:endParaRPr lang="en-US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Query</a:t>
                      </a:r>
                      <a:r>
                        <a:rPr lang="en-US" baseline="0" dirty="0" smtClean="0"/>
                        <a:t> Numbers</a:t>
                      </a:r>
                      <a:endParaRPr lang="en-US" dirty="0"/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Arithmetic in body</a:t>
                      </a:r>
                      <a:endParaRPr lang="en-US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1-5, 7,</a:t>
                      </a:r>
                      <a:r>
                        <a:rPr lang="en-US" baseline="0" dirty="0" smtClean="0"/>
                        <a:t> 9, </a:t>
                      </a:r>
                      <a:r>
                        <a:rPr lang="en-US" dirty="0" smtClean="0"/>
                        <a:t>12, 13, 15-20</a:t>
                      </a:r>
                      <a:endParaRPr lang="en-US" dirty="0"/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Arithmetic in head</a:t>
                      </a:r>
                      <a:endParaRPr lang="en-US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7-</a:t>
                      </a:r>
                      <a:r>
                        <a:rPr lang="en-US" baseline="0" dirty="0" smtClean="0"/>
                        <a:t>9, 12, 13</a:t>
                      </a:r>
                      <a:endParaRPr lang="en-US" dirty="0"/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Ordering</a:t>
                      </a:r>
                      <a:endParaRPr lang="en-US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1-8,</a:t>
                      </a:r>
                      <a:r>
                        <a:rPr lang="en-US" baseline="0" dirty="0" smtClean="0"/>
                        <a:t> 10-17, 19, 20</a:t>
                      </a:r>
                      <a:endParaRPr lang="en-US" dirty="0"/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Joins (including self-joins)</a:t>
                      </a:r>
                      <a:endParaRPr lang="en-US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12-17,</a:t>
                      </a:r>
                      <a:r>
                        <a:rPr lang="en-US" baseline="0" dirty="0" smtClean="0"/>
                        <a:t> 19</a:t>
                      </a:r>
                      <a:endParaRPr lang="en-US" dirty="0"/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Range functions (e.g.</a:t>
                      </a:r>
                      <a:r>
                        <a:rPr lang="en-US" baseline="0" dirty="0" smtClean="0"/>
                        <a:t> Between, ABS)</a:t>
                      </a:r>
                      <a:endParaRPr lang="en-US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 3, 5, 8, 12, 13, 15, 17-20</a:t>
                      </a:r>
                      <a:endParaRPr lang="en-US" dirty="0"/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Aggregate functions (includin</a:t>
                      </a:r>
                      <a:r>
                        <a:rPr lang="en-US" baseline="0" dirty="0" smtClean="0"/>
                        <a:t>g Group By)</a:t>
                      </a:r>
                      <a:endParaRPr lang="en-US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7-9, 18</a:t>
                      </a:r>
                      <a:endParaRPr lang="en-US" dirty="0"/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Math</a:t>
                      </a:r>
                      <a:r>
                        <a:rPr lang="en-US" baseline="0" dirty="0" smtClean="0"/>
                        <a:t> functions (e.g. power, log, root)</a:t>
                      </a:r>
                      <a:endParaRPr lang="en-US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4, 9, 16</a:t>
                      </a:r>
                      <a:endParaRPr lang="en-US" dirty="0"/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Trigonometry functions</a:t>
                      </a:r>
                      <a:endParaRPr lang="en-US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8, 12</a:t>
                      </a:r>
                      <a:endParaRPr lang="en-US" dirty="0"/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Negated sub-query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18, 20</a:t>
                      </a:r>
                      <a:endParaRPr lang="en-US" dirty="0"/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 casting (e.g.</a:t>
                      </a:r>
                      <a:r>
                        <a:rPr lang="en-US" baseline="0" dirty="0" smtClean="0"/>
                        <a:t> radians to degrees)</a:t>
                      </a:r>
                      <a:endParaRPr lang="en-US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7, 8, 12</a:t>
                      </a:r>
                      <a:endParaRPr lang="en-US" dirty="0"/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Server functions</a:t>
                      </a:r>
                      <a:endParaRPr lang="en-US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10, 11</a:t>
                      </a:r>
                      <a:endParaRPr lang="en-US" dirty="0"/>
                    </a:p>
                  </a:txBody>
                  <a:tcPr marL="99060" marR="99060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026" y="1975557"/>
            <a:ext cx="347337" cy="3206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5363" y="3781775"/>
            <a:ext cx="468000" cy="43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026" y="2759018"/>
            <a:ext cx="347337" cy="3206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7457" y="3121970"/>
            <a:ext cx="347337" cy="3206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7457" y="3461157"/>
            <a:ext cx="347337" cy="3206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5363" y="4150175"/>
            <a:ext cx="468000" cy="43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5363" y="4525731"/>
            <a:ext cx="468000" cy="43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5363" y="4896952"/>
            <a:ext cx="468000" cy="43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5363" y="5272508"/>
            <a:ext cx="468000" cy="43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794" y="5642548"/>
            <a:ext cx="468000" cy="432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5363" y="2312906"/>
            <a:ext cx="468000" cy="432000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495300" y="6074549"/>
            <a:ext cx="8915400" cy="826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b="1" dirty="0" smtClean="0"/>
              <a:t>Expressible queries: 1, 2, 3, 5, 6, 14, 15, 17, 19 </a:t>
            </a:r>
            <a:endParaRPr lang="en-US" sz="2400" b="1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6363583" y="6323028"/>
            <a:ext cx="1973953" cy="1588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Machine</a:t>
            </a:r>
          </a:p>
          <a:p>
            <a:pPr lvl="1"/>
            <a:r>
              <a:rPr lang="en-US" dirty="0" smtClean="0"/>
              <a:t>Quad Core Intel Xeon 2.4GHz 64 bit processor</a:t>
            </a:r>
          </a:p>
          <a:p>
            <a:pPr lvl="1"/>
            <a:r>
              <a:rPr lang="en-US" dirty="0" smtClean="0"/>
              <a:t>4GB RAM</a:t>
            </a:r>
          </a:p>
          <a:p>
            <a:pPr lvl="1"/>
            <a:r>
              <a:rPr lang="en-US" dirty="0" smtClean="0"/>
              <a:t>100 GB Disc</a:t>
            </a:r>
          </a:p>
          <a:p>
            <a:pPr lvl="1"/>
            <a:r>
              <a:rPr lang="en-US" dirty="0" smtClean="0"/>
              <a:t>Linux</a:t>
            </a:r>
          </a:p>
          <a:p>
            <a:pPr lvl="1"/>
            <a:r>
              <a:rPr lang="en-US" dirty="0" smtClean="0"/>
              <a:t>Java 1.6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Database</a:t>
            </a:r>
          </a:p>
          <a:p>
            <a:pPr lvl="2"/>
            <a:r>
              <a:rPr lang="en-US" dirty="0" err="1" smtClean="0"/>
              <a:t>MySQL</a:t>
            </a:r>
            <a:r>
              <a:rPr lang="en-US" dirty="0" smtClean="0"/>
              <a:t> 5.1.25</a:t>
            </a:r>
          </a:p>
          <a:p>
            <a:pPr lvl="1"/>
            <a:r>
              <a:rPr lang="en-US" dirty="0" smtClean="0"/>
              <a:t>Triple Stores</a:t>
            </a:r>
          </a:p>
          <a:p>
            <a:pPr lvl="2"/>
            <a:r>
              <a:rPr lang="en-US" dirty="0" smtClean="0"/>
              <a:t>Jena 2.5.6 with SDB 1.1</a:t>
            </a:r>
          </a:p>
          <a:p>
            <a:pPr lvl="2"/>
            <a:r>
              <a:rPr lang="en-US" dirty="0" smtClean="0"/>
              <a:t>Sesame 2.1.3</a:t>
            </a:r>
          </a:p>
          <a:p>
            <a:pPr lvl="1"/>
            <a:r>
              <a:rPr lang="en-US" dirty="0" smtClean="0"/>
              <a:t>RDB2RDF Convertors</a:t>
            </a:r>
          </a:p>
          <a:p>
            <a:pPr lvl="2"/>
            <a:r>
              <a:rPr lang="en-US" dirty="0" smtClean="0"/>
              <a:t>D2RQ 0.5.2</a:t>
            </a:r>
          </a:p>
          <a:p>
            <a:pPr lvl="2"/>
            <a:r>
              <a:rPr lang="en-US" dirty="0" err="1" smtClean="0"/>
              <a:t>SquirrelRDF</a:t>
            </a:r>
            <a:r>
              <a:rPr lang="en-US" dirty="0" smtClean="0"/>
              <a:t> 0.1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04587" y="5991691"/>
            <a:ext cx="7096826" cy="648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 queries completed </a:t>
            </a:r>
            <a:r>
              <a:rPr lang="en-US" sz="2400" dirty="0" smtClean="0"/>
              <a:t>within 2 hours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Results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95299" y="970705"/>
            <a:ext cx="9028569" cy="639762"/>
          </a:xfrm>
        </p:spPr>
        <p:txBody>
          <a:bodyPr/>
          <a:lstStyle/>
          <a:p>
            <a:r>
              <a:rPr lang="en-US" dirty="0" smtClean="0"/>
              <a:t>Query Execution (ms)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95300" y="1784406"/>
          <a:ext cx="9028574" cy="458856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067914"/>
                <a:gridCol w="1392132"/>
                <a:gridCol w="1392132"/>
                <a:gridCol w="1392132"/>
                <a:gridCol w="1392132"/>
                <a:gridCol w="1392132"/>
              </a:tblGrid>
              <a:tr h="40756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Query</a:t>
                      </a:r>
                    </a:p>
                  </a:txBody>
                  <a:tcPr marL="42809" marR="42809">
                    <a:lnL w="12700" cap="flat" cmpd="sng" algn="ctr">
                      <a:solidFill>
                        <a:srgbClr val="3C79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79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42809" marR="42809">
                    <a:lnL w="12700" cap="flat" cmpd="sng" algn="ctr">
                      <a:solidFill>
                        <a:srgbClr val="3C79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42809" marR="42809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42809" marR="42809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42809" marR="42809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42809" marR="42809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79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0336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JDBC/</a:t>
                      </a:r>
                      <a:r>
                        <a:rPr lang="en-US" b="1" dirty="0" err="1" smtClean="0"/>
                        <a:t>MySQL</a:t>
                      </a:r>
                      <a:r>
                        <a:rPr lang="en-US" b="1" dirty="0" smtClean="0"/>
                        <a:t> (Views)</a:t>
                      </a:r>
                      <a:endParaRPr lang="en-US" b="1" dirty="0"/>
                    </a:p>
                  </a:txBody>
                  <a:tcPr marL="42809" marR="42809">
                    <a:lnL w="12700" cap="flat" cmpd="sng" algn="ctr">
                      <a:solidFill>
                        <a:srgbClr val="3C79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79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 marL="42809" marR="42809">
                    <a:lnL w="12700" cap="flat" cmpd="sng" algn="ctr">
                      <a:solidFill>
                        <a:srgbClr val="3C79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 marL="42809" marR="42809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 marL="42809" marR="42809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 marL="42809" marR="42809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42809" marR="42809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79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1323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D2RQ (Views)</a:t>
                      </a:r>
                      <a:endParaRPr lang="en-US" b="1" dirty="0"/>
                    </a:p>
                  </a:txBody>
                  <a:tcPr marL="42809" marR="42809">
                    <a:lnL w="12700" cap="flat" cmpd="sng" algn="ctr">
                      <a:solidFill>
                        <a:srgbClr val="3C79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79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352</a:t>
                      </a:r>
                      <a:endParaRPr lang="en-US" dirty="0"/>
                    </a:p>
                  </a:txBody>
                  <a:tcPr marL="42809" marR="42809">
                    <a:lnL w="12700" cap="flat" cmpd="sng" algn="ctr">
                      <a:solidFill>
                        <a:srgbClr val="3C79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5,339</a:t>
                      </a:r>
                      <a:endParaRPr lang="en-US" dirty="0"/>
                    </a:p>
                  </a:txBody>
                  <a:tcPr marL="42809" marR="42809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2,733</a:t>
                      </a:r>
                      <a:endParaRPr lang="en-US" dirty="0"/>
                    </a:p>
                  </a:txBody>
                  <a:tcPr marL="42809" marR="42809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4,090</a:t>
                      </a:r>
                      <a:endParaRPr lang="en-US" dirty="0"/>
                    </a:p>
                  </a:txBody>
                  <a:tcPr marL="42809" marR="42809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7,468</a:t>
                      </a:r>
                      <a:endParaRPr lang="en-US" dirty="0"/>
                    </a:p>
                  </a:txBody>
                  <a:tcPr marL="42809" marR="42809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79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756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D2RQ</a:t>
                      </a:r>
                      <a:endParaRPr lang="en-US" b="1" dirty="0"/>
                    </a:p>
                  </a:txBody>
                  <a:tcPr marL="42809" marR="42809">
                    <a:lnL w="12700" cap="flat" cmpd="sng" algn="ctr">
                      <a:solidFill>
                        <a:srgbClr val="3C79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79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39,374</a:t>
                      </a:r>
                      <a:endParaRPr lang="en-US" dirty="0"/>
                    </a:p>
                  </a:txBody>
                  <a:tcPr marL="42809" marR="42809">
                    <a:lnL w="12700" cap="flat" cmpd="sng" algn="ctr">
                      <a:solidFill>
                        <a:srgbClr val="3C79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42809" marR="42809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40,021</a:t>
                      </a:r>
                      <a:endParaRPr lang="en-US" dirty="0"/>
                    </a:p>
                  </a:txBody>
                  <a:tcPr marL="42809" marR="42809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153,392</a:t>
                      </a:r>
                      <a:endParaRPr lang="en-US" dirty="0"/>
                    </a:p>
                  </a:txBody>
                  <a:tcPr marL="42809" marR="42809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42809" marR="42809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79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1323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SquirrelRDF</a:t>
                      </a:r>
                      <a:r>
                        <a:rPr lang="en-US" b="1" dirty="0" smtClean="0"/>
                        <a:t> (Views)</a:t>
                      </a:r>
                      <a:endParaRPr lang="en-US" b="1" dirty="0"/>
                    </a:p>
                  </a:txBody>
                  <a:tcPr marL="42809" marR="42809">
                    <a:lnL w="12700" cap="flat" cmpd="sng" algn="ctr">
                      <a:solidFill>
                        <a:srgbClr val="3C79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79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613</a:t>
                      </a:r>
                      <a:endParaRPr lang="en-US" dirty="0"/>
                    </a:p>
                  </a:txBody>
                  <a:tcPr marL="42809" marR="42809">
                    <a:lnL w="12700" cap="flat" cmpd="sng" algn="ctr">
                      <a:solidFill>
                        <a:srgbClr val="3C79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21,492</a:t>
                      </a:r>
                      <a:endParaRPr lang="en-US" dirty="0"/>
                    </a:p>
                  </a:txBody>
                  <a:tcPr marL="42809" marR="42809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837</a:t>
                      </a:r>
                      <a:endParaRPr lang="en-US" dirty="0"/>
                    </a:p>
                  </a:txBody>
                  <a:tcPr marL="42809" marR="42809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1,307</a:t>
                      </a:r>
                      <a:endParaRPr lang="en-US" dirty="0"/>
                    </a:p>
                  </a:txBody>
                  <a:tcPr marL="42809" marR="42809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19,984</a:t>
                      </a:r>
                      <a:endParaRPr lang="en-US" dirty="0"/>
                    </a:p>
                  </a:txBody>
                  <a:tcPr marL="42809" marR="42809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79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282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Jena SDB (Views)</a:t>
                      </a:r>
                      <a:endParaRPr lang="en-US" b="1" dirty="0"/>
                    </a:p>
                  </a:txBody>
                  <a:tcPr marL="42809" marR="42809">
                    <a:lnL w="12700" cap="flat" cmpd="sng" algn="ctr">
                      <a:solidFill>
                        <a:srgbClr val="3C79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79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3,450</a:t>
                      </a:r>
                      <a:endParaRPr lang="en-US" dirty="0"/>
                    </a:p>
                  </a:txBody>
                  <a:tcPr marL="42809" marR="42809">
                    <a:lnL w="12700" cap="flat" cmpd="sng" algn="ctr">
                      <a:solidFill>
                        <a:srgbClr val="3C79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485,932</a:t>
                      </a:r>
                      <a:endParaRPr lang="en-US" dirty="0"/>
                    </a:p>
                  </a:txBody>
                  <a:tcPr marL="42809" marR="42809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7,229</a:t>
                      </a:r>
                      <a:endParaRPr lang="en-US" dirty="0"/>
                    </a:p>
                  </a:txBody>
                  <a:tcPr marL="42809" marR="42809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17,793</a:t>
                      </a:r>
                      <a:endParaRPr lang="en-US" dirty="0"/>
                    </a:p>
                  </a:txBody>
                  <a:tcPr marL="42809" marR="42809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372,561</a:t>
                      </a:r>
                      <a:endParaRPr lang="en-US" dirty="0"/>
                    </a:p>
                  </a:txBody>
                  <a:tcPr marL="42809" marR="42809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79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1323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Sesame (Views)</a:t>
                      </a:r>
                      <a:endParaRPr lang="en-US" b="1" dirty="0"/>
                    </a:p>
                  </a:txBody>
                  <a:tcPr marL="42809" marR="42809">
                    <a:lnL w="12700" cap="flat" cmpd="sng" algn="ctr">
                      <a:solidFill>
                        <a:srgbClr val="3C79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79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 marL="42809" marR="42809">
                    <a:lnL w="12700" cap="flat" cmpd="sng" algn="ctr">
                      <a:solidFill>
                        <a:srgbClr val="3C79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83</a:t>
                      </a:r>
                      <a:endParaRPr lang="en-US" dirty="0"/>
                    </a:p>
                  </a:txBody>
                  <a:tcPr marL="42809" marR="42809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69</a:t>
                      </a:r>
                      <a:endParaRPr lang="en-US" dirty="0"/>
                    </a:p>
                  </a:txBody>
                  <a:tcPr marL="42809" marR="42809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 marL="42809" marR="42809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 marL="42809" marR="42809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79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756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Sesame</a:t>
                      </a:r>
                      <a:endParaRPr lang="en-US" b="1" dirty="0"/>
                    </a:p>
                  </a:txBody>
                  <a:tcPr marL="42809" marR="42809">
                    <a:lnL w="12700" cap="flat" cmpd="sng" algn="ctr">
                      <a:solidFill>
                        <a:srgbClr val="3C79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79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 marL="42809" marR="42809">
                    <a:lnL w="12700" cap="flat" cmpd="sng" algn="ctr">
                      <a:solidFill>
                        <a:srgbClr val="3C79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42809" marR="42809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122</a:t>
                      </a:r>
                      <a:endParaRPr lang="en-US" dirty="0"/>
                    </a:p>
                  </a:txBody>
                  <a:tcPr marL="42809" marR="42809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128</a:t>
                      </a:r>
                      <a:endParaRPr lang="en-US" dirty="0"/>
                    </a:p>
                  </a:txBody>
                  <a:tcPr marL="42809" marR="42809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42809" marR="42809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79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Exploit query engines and data structure of underlying data sources</a:t>
            </a:r>
          </a:p>
          <a:p>
            <a:r>
              <a:rPr lang="en-US" dirty="0" smtClean="0"/>
              <a:t>Aid user query generation by </a:t>
            </a:r>
            <a:r>
              <a:rPr lang="en-US" i="1" dirty="0" smtClean="0"/>
              <a:t>explaining</a:t>
            </a:r>
            <a:r>
              <a:rPr lang="en-US" dirty="0" smtClean="0"/>
              <a:t> source data model in terms of known data model</a:t>
            </a:r>
          </a:p>
          <a:p>
            <a:r>
              <a:rPr lang="en-US" dirty="0" smtClean="0"/>
              <a:t>Data extracted in native model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3994" y="3522074"/>
            <a:ext cx="154609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n 6"/>
          <p:cNvSpPr/>
          <p:nvPr/>
        </p:nvSpPr>
        <p:spPr bwMode="auto">
          <a:xfrm>
            <a:off x="5353520" y="5512594"/>
            <a:ext cx="1374113" cy="103346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GB" dirty="0" smtClean="0">
                <a:solidFill>
                  <a:srgbClr val="FFFFFF"/>
                </a:solidFill>
                <a:ea typeface="Arial" pitchFamily="-65" charset="0"/>
                <a:cs typeface="Arial" pitchFamily="-65" charset="0"/>
              </a:rPr>
              <a:t>Relational DB</a:t>
            </a:r>
            <a:endParaRPr lang="en-GB" baseline="-25000" dirty="0">
              <a:solidFill>
                <a:srgbClr val="FFFFFF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15" name="Can 6"/>
          <p:cNvSpPr/>
          <p:nvPr/>
        </p:nvSpPr>
        <p:spPr bwMode="auto">
          <a:xfrm>
            <a:off x="8036586" y="5512594"/>
            <a:ext cx="1374113" cy="103346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GB" dirty="0" smtClean="0">
                <a:solidFill>
                  <a:srgbClr val="FFFFFF"/>
                </a:solidFill>
                <a:ea typeface="Arial" pitchFamily="-65" charset="0"/>
                <a:cs typeface="Arial" pitchFamily="-65" charset="0"/>
              </a:rPr>
              <a:t>XML DB</a:t>
            </a:r>
            <a:endParaRPr lang="en-GB" baseline="-25000" dirty="0">
              <a:solidFill>
                <a:srgbClr val="FFFFFF"/>
              </a:solidFill>
              <a:ea typeface="Arial" pitchFamily="-65" charset="0"/>
              <a:cs typeface="Arial" pitchFamily="-65" charset="0"/>
            </a:endParaRPr>
          </a:p>
        </p:txBody>
      </p:sp>
      <p:cxnSp>
        <p:nvCxnSpPr>
          <p:cNvPr id="13" name="Straight Arrow Connector 12"/>
          <p:cNvCxnSpPr>
            <a:stCxn id="6" idx="0"/>
            <a:endCxn id="9" idx="2"/>
          </p:cNvCxnSpPr>
          <p:nvPr/>
        </p:nvCxnSpPr>
        <p:spPr>
          <a:xfrm rot="16200000" flipV="1">
            <a:off x="7022039" y="3157071"/>
            <a:ext cx="725074" cy="49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24944" y="483679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SQL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36586" y="4836791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XQuery</a:t>
            </a:r>
            <a:endParaRPr lang="en-US" dirty="0" smtClean="0"/>
          </a:p>
        </p:txBody>
      </p:sp>
      <p:cxnSp>
        <p:nvCxnSpPr>
          <p:cNvPr id="27" name="Straight Arrow Connector 26"/>
          <p:cNvCxnSpPr>
            <a:stCxn id="6" idx="2"/>
            <a:endCxn id="15" idx="1"/>
          </p:cNvCxnSpPr>
          <p:nvPr/>
        </p:nvCxnSpPr>
        <p:spPr>
          <a:xfrm rot="16200000" flipH="1">
            <a:off x="7623645" y="4412594"/>
            <a:ext cx="863395" cy="13366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6" idx="2"/>
            <a:endCxn id="18" idx="1"/>
          </p:cNvCxnSpPr>
          <p:nvPr/>
        </p:nvCxnSpPr>
        <p:spPr>
          <a:xfrm rot="5400000">
            <a:off x="6282112" y="4407663"/>
            <a:ext cx="863395" cy="13464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67"/>
          <p:cNvGrpSpPr/>
          <p:nvPr/>
        </p:nvGrpSpPr>
        <p:grpSpPr>
          <a:xfrm>
            <a:off x="5353521" y="1600201"/>
            <a:ext cx="4057179" cy="1196799"/>
            <a:chOff x="4941712" y="1417638"/>
            <a:chExt cx="3745088" cy="1196799"/>
          </a:xfrm>
        </p:grpSpPr>
        <p:sp>
          <p:nvSpPr>
            <p:cNvPr id="9" name="Rounded Rectangle 8"/>
            <p:cNvSpPr/>
            <p:nvPr/>
          </p:nvSpPr>
          <p:spPr>
            <a:xfrm>
              <a:off x="4941712" y="1417638"/>
              <a:ext cx="3745088" cy="119679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anchorCtr="1">
              <a:prstTxWarp prst="textNoShape">
                <a:avLst/>
              </a:prstTxWarp>
            </a:bodyPr>
            <a:lstStyle/>
            <a:p>
              <a:pPr algn="ctr"/>
              <a:r>
                <a:rPr lang="en-GB" sz="2800" b="1" dirty="0" smtClean="0">
                  <a:solidFill>
                    <a:srgbClr val="FFFFFF"/>
                  </a:solidFill>
                  <a:ea typeface="Arial" pitchFamily="-65" charset="0"/>
                  <a:cs typeface="Arial" pitchFamily="-65" charset="0"/>
                </a:rPr>
                <a:t>Explicator</a:t>
              </a:r>
              <a:endParaRPr lang="en-GB" sz="2800" b="1" dirty="0">
                <a:solidFill>
                  <a:srgbClr val="FFFFFF"/>
                </a:solidFill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2" name="TextBox 32"/>
            <p:cNvSpPr txBox="1">
              <a:spLocks noChangeArrowheads="1"/>
            </p:cNvSpPr>
            <p:nvPr/>
          </p:nvSpPr>
          <p:spPr bwMode="auto">
            <a:xfrm>
              <a:off x="7090611" y="2077510"/>
              <a:ext cx="117695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dirty="0"/>
                <a:t>Mappings</a:t>
              </a:r>
            </a:p>
          </p:txBody>
        </p:sp>
        <p:sp>
          <p:nvSpPr>
            <p:cNvPr id="54" name="TextBox 32"/>
            <p:cNvSpPr txBox="1">
              <a:spLocks noChangeArrowheads="1"/>
            </p:cNvSpPr>
            <p:nvPr/>
          </p:nvSpPr>
          <p:spPr bwMode="auto">
            <a:xfrm>
              <a:off x="5292253" y="2077510"/>
              <a:ext cx="1200250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dirty="0" smtClean="0"/>
                <a:t>Models</a:t>
              </a:r>
              <a:endParaRPr lang="en-GB" dirty="0"/>
            </a:p>
          </p:txBody>
        </p:sp>
        <p:cxnSp>
          <p:nvCxnSpPr>
            <p:cNvPr id="57" name="Straight Arrow Connector 56"/>
            <p:cNvCxnSpPr>
              <a:endCxn id="12" idx="1"/>
            </p:cNvCxnSpPr>
            <p:nvPr/>
          </p:nvCxnSpPr>
          <p:spPr>
            <a:xfrm flipV="1">
              <a:off x="6492503" y="2231399"/>
              <a:ext cx="598108" cy="30261"/>
            </a:xfrm>
            <a:prstGeom prst="straightConnector1">
              <a:avLst/>
            </a:prstGeom>
            <a:ln>
              <a:solidFill>
                <a:schemeClr val="bg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/>
          <p:cNvSpPr txBox="1"/>
          <p:nvPr/>
        </p:nvSpPr>
        <p:spPr>
          <a:xfrm>
            <a:off x="7335210" y="2992926"/>
            <a:ext cx="77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Explain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3480549"/>
            <a:ext cx="8915400" cy="2645615"/>
          </a:xfrm>
        </p:spPr>
        <p:txBody>
          <a:bodyPr>
            <a:normAutofit/>
          </a:bodyPr>
          <a:lstStyle/>
          <a:p>
            <a:r>
              <a:rPr lang="en-US" dirty="0" smtClean="0"/>
              <a:t>SPARQL: Not expressive enough for science</a:t>
            </a:r>
          </a:p>
          <a:p>
            <a:r>
              <a:rPr lang="en-US" dirty="0" smtClean="0"/>
              <a:t>Query Converters: Poor performance</a:t>
            </a:r>
          </a:p>
          <a:p>
            <a:r>
              <a:rPr lang="en-US" dirty="0" smtClean="0"/>
              <a:t>Exploring a new approach</a:t>
            </a:r>
          </a:p>
          <a:p>
            <a:pPr lvl="1"/>
            <a:r>
              <a:rPr lang="en-US" dirty="0" smtClean="0"/>
              <a:t>RDF to understand data models</a:t>
            </a:r>
          </a:p>
          <a:p>
            <a:pPr lvl="1"/>
            <a:r>
              <a:rPr lang="en-US" dirty="0" smtClean="0"/>
              <a:t>Native query engines for data extraction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51000" y="1396998"/>
          <a:ext cx="6604000" cy="2041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000"/>
                <a:gridCol w="3302000"/>
              </a:tblGrid>
              <a:tr h="467277">
                <a:tc>
                  <a:txBody>
                    <a:bodyPr/>
                    <a:lstStyle/>
                    <a:p>
                      <a:r>
                        <a:rPr lang="en-US" dirty="0" smtClean="0"/>
                        <a:t>RDF</a:t>
                      </a:r>
                      <a:endParaRPr lang="en-US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Relational</a:t>
                      </a:r>
                      <a:endParaRPr lang="en-US" dirty="0"/>
                    </a:p>
                  </a:txBody>
                  <a:tcPr marL="99060" marR="99060"/>
                </a:tc>
              </a:tr>
              <a:tr h="467277">
                <a:tc>
                  <a:txBody>
                    <a:bodyPr/>
                    <a:lstStyle/>
                    <a:p>
                      <a:r>
                        <a:rPr lang="en-US" dirty="0" smtClean="0"/>
                        <a:t>Ragged data</a:t>
                      </a:r>
                      <a:endParaRPr lang="en-US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Structured data</a:t>
                      </a:r>
                      <a:endParaRPr lang="en-US" dirty="0"/>
                    </a:p>
                  </a:txBody>
                  <a:tcPr marL="99060" marR="99060"/>
                </a:tc>
              </a:tr>
              <a:tr h="467277">
                <a:tc>
                  <a:txBody>
                    <a:bodyPr/>
                    <a:lstStyle/>
                    <a:p>
                      <a:r>
                        <a:rPr lang="en-US" dirty="0" smtClean="0"/>
                        <a:t>Small to medium data volumes</a:t>
                      </a:r>
                      <a:endParaRPr lang="en-US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Large data volumes</a:t>
                      </a:r>
                      <a:endParaRPr lang="en-US" dirty="0"/>
                    </a:p>
                  </a:txBody>
                  <a:tcPr marL="99060" marR="99060"/>
                </a:tc>
              </a:tr>
              <a:tr h="467277">
                <a:tc>
                  <a:txBody>
                    <a:bodyPr/>
                    <a:lstStyle/>
                    <a:p>
                      <a:r>
                        <a:rPr lang="en-US" dirty="0" smtClean="0"/>
                        <a:t>Reasoning over the data</a:t>
                      </a:r>
                      <a:endParaRPr lang="en-US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Extracting</a:t>
                      </a:r>
                      <a:r>
                        <a:rPr lang="en-US" baseline="0" dirty="0" smtClean="0"/>
                        <a:t> specific data</a:t>
                      </a:r>
                      <a:endParaRPr lang="en-US" dirty="0"/>
                    </a:p>
                  </a:txBody>
                  <a:tcPr marL="99060" marR="9906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lough-rdf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051107" y="118531"/>
            <a:ext cx="3600893" cy="4301066"/>
          </a:xfrm>
          <a:prstGeom prst="rect">
            <a:avLst/>
          </a:prstGeom>
        </p:spPr>
      </p:pic>
      <p:sp>
        <p:nvSpPr>
          <p:cNvPr id="4609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3002502" y="1266109"/>
            <a:ext cx="6378575" cy="1057275"/>
          </a:xfrm>
        </p:spPr>
        <p:txBody>
          <a:bodyPr/>
          <a:lstStyle/>
          <a:p>
            <a:r>
              <a:rPr lang="en-GB" sz="6600" b="0" dirty="0" smtClean="0">
                <a:latin typeface="ITC Rennie Mackintosh Com Bold"/>
                <a:cs typeface="ITC Rennie Mackintosh Com Bold"/>
              </a:rPr>
              <a:t>Practical Semantic Astronomy 2009</a:t>
            </a:r>
            <a:endParaRPr lang="en-GB" sz="6600" b="0" dirty="0">
              <a:latin typeface="ITC Rennie Mackintosh Com Bold"/>
              <a:cs typeface="ITC Rennie Mackintosh Com Bold"/>
            </a:endParaRPr>
          </a:p>
        </p:txBody>
      </p:sp>
      <p:sp>
        <p:nvSpPr>
          <p:cNvPr id="4609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3002502" y="2464671"/>
            <a:ext cx="6378575" cy="9731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4800" b="0" dirty="0" smtClean="0">
                <a:latin typeface="ITC Rennie Mackintosh Com Bold"/>
                <a:cs typeface="ITC Rennie Mackintosh Com Bold"/>
              </a:rPr>
              <a:t>2-5 March 2009</a:t>
            </a:r>
          </a:p>
          <a:p>
            <a:pPr>
              <a:lnSpc>
                <a:spcPct val="90000"/>
              </a:lnSpc>
            </a:pPr>
            <a:r>
              <a:rPr lang="en-GB" sz="4800" b="0" dirty="0" smtClean="0">
                <a:latin typeface="ITC Rennie Mackintosh Com Bold"/>
                <a:cs typeface="ITC Rennie Mackintosh Com Bold"/>
              </a:rPr>
              <a:t>Glasgow, UK</a:t>
            </a:r>
            <a:endParaRPr lang="en-GB" sz="4800" b="0" dirty="0">
              <a:latin typeface="ITC Rennie Mackintosh Com Bold"/>
              <a:cs typeface="ITC Rennie Mackintosh Com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2599" y="6434675"/>
            <a:ext cx="5493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http://www.dcs.gla.ac.uk/workshops/semast09/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Idea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95300" y="1312339"/>
            <a:ext cx="4381500" cy="4525963"/>
          </a:xfrm>
        </p:spPr>
        <p:txBody>
          <a:bodyPr/>
          <a:lstStyle/>
          <a:p>
            <a:r>
              <a:rPr lang="en-US" dirty="0" smtClean="0"/>
              <a:t>Use case</a:t>
            </a:r>
          </a:p>
          <a:p>
            <a:pPr lvl="2"/>
            <a:r>
              <a:rPr lang="en-US" dirty="0" smtClean="0"/>
              <a:t>Access and combine data from multiple sources</a:t>
            </a:r>
          </a:p>
          <a:p>
            <a:pPr lvl="2"/>
            <a:r>
              <a:rPr lang="en-US" dirty="0" smtClean="0"/>
              <a:t>Pose one query</a:t>
            </a:r>
          </a:p>
          <a:p>
            <a:r>
              <a:rPr lang="en-US" dirty="0" smtClean="0"/>
              <a:t>Issues</a:t>
            </a:r>
          </a:p>
          <a:p>
            <a:pPr lvl="1"/>
            <a:r>
              <a:rPr lang="en-US" dirty="0" smtClean="0"/>
              <a:t>Archives exists</a:t>
            </a:r>
          </a:p>
          <a:p>
            <a:pPr lvl="2"/>
            <a:r>
              <a:rPr lang="en-US" dirty="0" smtClean="0"/>
              <a:t>Mostly relational</a:t>
            </a:r>
          </a:p>
          <a:p>
            <a:pPr lvl="2"/>
            <a:r>
              <a:rPr lang="en-US" dirty="0" smtClean="0"/>
              <a:t>Bespoke schemas</a:t>
            </a:r>
          </a:p>
          <a:p>
            <a:pPr lvl="1"/>
            <a:r>
              <a:rPr lang="en-US" dirty="0" smtClean="0"/>
              <a:t>Relating data is hard</a:t>
            </a:r>
          </a:p>
          <a:p>
            <a:pPr lvl="2"/>
            <a:r>
              <a:rPr lang="en-US" dirty="0" smtClean="0"/>
              <a:t>Matching columns</a:t>
            </a:r>
          </a:p>
          <a:p>
            <a:pPr lvl="2"/>
            <a:r>
              <a:rPr lang="en-US" dirty="0" smtClean="0"/>
              <a:t>Matching types</a:t>
            </a:r>
          </a:p>
          <a:p>
            <a:pPr lvl="2"/>
            <a:r>
              <a:rPr lang="en-US" dirty="0" smtClean="0"/>
              <a:t>Maintaining semantics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071084" y="1209581"/>
            <a:ext cx="4257675" cy="5113338"/>
            <a:chOff x="5392811" y="1091050"/>
            <a:chExt cx="4257675" cy="5113338"/>
          </a:xfrm>
        </p:grpSpPr>
        <p:sp>
          <p:nvSpPr>
            <p:cNvPr id="6" name="Cloud 32"/>
            <p:cNvSpPr>
              <a:spLocks noChangeArrowheads="1"/>
            </p:cNvSpPr>
            <p:nvPr/>
          </p:nvSpPr>
          <p:spPr bwMode="auto">
            <a:xfrm>
              <a:off x="5575374" y="2964300"/>
              <a:ext cx="3940175" cy="1562100"/>
            </a:xfrm>
            <a:custGeom>
              <a:avLst/>
              <a:gdLst>
                <a:gd name="T0" fmla="*/ 3936892 w 43200"/>
                <a:gd name="T1" fmla="*/ 781050 h 43200"/>
                <a:gd name="T2" fmla="*/ 1970088 w 43200"/>
                <a:gd name="T3" fmla="*/ 1560437 h 43200"/>
                <a:gd name="T4" fmla="*/ 12222 w 43200"/>
                <a:gd name="T5" fmla="*/ 781050 h 43200"/>
                <a:gd name="T6" fmla="*/ 1970088 w 43200"/>
                <a:gd name="T7" fmla="*/ 89315 h 432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5954 w 43200"/>
                <a:gd name="T13" fmla="*/ 6524 h 43200"/>
                <a:gd name="T14" fmla="*/ 34174 w 43200"/>
                <a:gd name="T15" fmla="*/ 34674 h 43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00" h="43200">
                  <a:moveTo>
                    <a:pt x="3900" y="14370"/>
                  </a:moveTo>
                  <a:lnTo>
                    <a:pt x="3899" y="14370"/>
                  </a:lnTo>
                  <a:cubicBezTo>
                    <a:pt x="3858" y="13959"/>
                    <a:pt x="3838" y="13545"/>
                    <a:pt x="3838" y="13131"/>
                  </a:cubicBezTo>
                  <a:cubicBezTo>
                    <a:pt x="3838" y="8055"/>
                    <a:pt x="6861" y="3941"/>
                    <a:pt x="10591" y="3941"/>
                  </a:cubicBezTo>
                  <a:cubicBezTo>
                    <a:pt x="11791" y="3941"/>
                    <a:pt x="12969" y="4376"/>
                    <a:pt x="14005" y="5201"/>
                  </a:cubicBezTo>
                  <a:lnTo>
                    <a:pt x="14005" y="5202"/>
                  </a:lnTo>
                  <a:cubicBezTo>
                    <a:pt x="14930" y="2828"/>
                    <a:pt x="16742" y="1343"/>
                    <a:pt x="18715" y="1343"/>
                  </a:cubicBezTo>
                  <a:cubicBezTo>
                    <a:pt x="20114" y="1343"/>
                    <a:pt x="21458" y="2093"/>
                    <a:pt x="22456" y="3431"/>
                  </a:cubicBezTo>
                  <a:lnTo>
                    <a:pt x="22456" y="3432"/>
                  </a:lnTo>
                  <a:cubicBezTo>
                    <a:pt x="23194" y="1415"/>
                    <a:pt x="24707" y="140"/>
                    <a:pt x="26362" y="140"/>
                  </a:cubicBezTo>
                  <a:cubicBezTo>
                    <a:pt x="27723" y="140"/>
                    <a:pt x="29007" y="1006"/>
                    <a:pt x="29832" y="2481"/>
                  </a:cubicBezTo>
                  <a:lnTo>
                    <a:pt x="29832" y="2480"/>
                  </a:lnTo>
                  <a:cubicBezTo>
                    <a:pt x="30755" y="1002"/>
                    <a:pt x="32110" y="149"/>
                    <a:pt x="33538" y="149"/>
                  </a:cubicBezTo>
                  <a:cubicBezTo>
                    <a:pt x="35888" y="149"/>
                    <a:pt x="37901" y="2435"/>
                    <a:pt x="38318" y="5575"/>
                  </a:cubicBezTo>
                  <a:lnTo>
                    <a:pt x="38317" y="5576"/>
                  </a:lnTo>
                  <a:cubicBezTo>
                    <a:pt x="40639" y="6438"/>
                    <a:pt x="42250" y="9313"/>
                    <a:pt x="42250" y="12594"/>
                  </a:cubicBezTo>
                  <a:cubicBezTo>
                    <a:pt x="42250" y="13579"/>
                    <a:pt x="42103" y="14554"/>
                    <a:pt x="41818" y="15460"/>
                  </a:cubicBezTo>
                  <a:lnTo>
                    <a:pt x="41818" y="15459"/>
                  </a:lnTo>
                  <a:cubicBezTo>
                    <a:pt x="42727" y="17070"/>
                    <a:pt x="43220" y="19044"/>
                    <a:pt x="43220" y="21076"/>
                  </a:cubicBezTo>
                  <a:cubicBezTo>
                    <a:pt x="43220" y="25663"/>
                    <a:pt x="40741" y="29553"/>
                    <a:pt x="37404" y="30203"/>
                  </a:cubicBezTo>
                  <a:lnTo>
                    <a:pt x="37403" y="30202"/>
                  </a:lnTo>
                  <a:cubicBezTo>
                    <a:pt x="37378" y="34523"/>
                    <a:pt x="34795" y="38006"/>
                    <a:pt x="31619" y="38006"/>
                  </a:cubicBezTo>
                  <a:cubicBezTo>
                    <a:pt x="30535" y="38006"/>
                    <a:pt x="29474" y="37593"/>
                    <a:pt x="28555" y="36813"/>
                  </a:cubicBezTo>
                  <a:lnTo>
                    <a:pt x="28556" y="36813"/>
                  </a:lnTo>
                  <a:cubicBezTo>
                    <a:pt x="27694" y="40699"/>
                    <a:pt x="25069" y="43357"/>
                    <a:pt x="22094" y="43357"/>
                  </a:cubicBezTo>
                  <a:cubicBezTo>
                    <a:pt x="19839" y="43357"/>
                    <a:pt x="17733" y="41821"/>
                    <a:pt x="16480" y="39263"/>
                  </a:cubicBezTo>
                  <a:lnTo>
                    <a:pt x="16480" y="39264"/>
                  </a:lnTo>
                  <a:cubicBezTo>
                    <a:pt x="15279" y="40250"/>
                    <a:pt x="13904" y="40770"/>
                    <a:pt x="12503" y="40770"/>
                  </a:cubicBezTo>
                  <a:cubicBezTo>
                    <a:pt x="9735" y="40770"/>
                    <a:pt x="7180" y="38748"/>
                    <a:pt x="5804" y="35469"/>
                  </a:cubicBezTo>
                  <a:lnTo>
                    <a:pt x="5803" y="35469"/>
                  </a:lnTo>
                  <a:cubicBezTo>
                    <a:pt x="5635" y="35496"/>
                    <a:pt x="5465" y="35509"/>
                    <a:pt x="5296" y="35509"/>
                  </a:cubicBezTo>
                  <a:cubicBezTo>
                    <a:pt x="2888" y="35510"/>
                    <a:pt x="936" y="32860"/>
                    <a:pt x="936" y="29592"/>
                  </a:cubicBezTo>
                  <a:cubicBezTo>
                    <a:pt x="936" y="28090"/>
                    <a:pt x="1356" y="26644"/>
                    <a:pt x="2112" y="25547"/>
                  </a:cubicBezTo>
                  <a:lnTo>
                    <a:pt x="2113" y="25547"/>
                  </a:lnTo>
                  <a:cubicBezTo>
                    <a:pt x="781" y="24481"/>
                    <a:pt x="-36" y="22528"/>
                    <a:pt x="-36" y="20418"/>
                  </a:cubicBezTo>
                  <a:cubicBezTo>
                    <a:pt x="-36" y="17370"/>
                    <a:pt x="1647" y="14817"/>
                    <a:pt x="3863" y="14504"/>
                  </a:cubicBezTo>
                  <a:close/>
                </a:path>
                <a:path w="43200" h="43200" fill="none">
                  <a:moveTo>
                    <a:pt x="4693" y="26177"/>
                  </a:moveTo>
                  <a:lnTo>
                    <a:pt x="4693" y="26177"/>
                  </a:lnTo>
                  <a:cubicBezTo>
                    <a:pt x="4580" y="26189"/>
                    <a:pt x="4468" y="26194"/>
                    <a:pt x="4356" y="26194"/>
                  </a:cubicBezTo>
                  <a:cubicBezTo>
                    <a:pt x="3584" y="26194"/>
                    <a:pt x="2826" y="25913"/>
                    <a:pt x="2160" y="25379"/>
                  </a:cubicBezTo>
                  <a:moveTo>
                    <a:pt x="6928" y="34899"/>
                  </a:moveTo>
                  <a:lnTo>
                    <a:pt x="6927" y="34898"/>
                  </a:lnTo>
                  <a:cubicBezTo>
                    <a:pt x="6572" y="35091"/>
                    <a:pt x="6200" y="35219"/>
                    <a:pt x="5820" y="35280"/>
                  </a:cubicBezTo>
                  <a:moveTo>
                    <a:pt x="16478" y="39090"/>
                  </a:moveTo>
                  <a:lnTo>
                    <a:pt x="16477" y="39090"/>
                  </a:lnTo>
                  <a:cubicBezTo>
                    <a:pt x="16210" y="38544"/>
                    <a:pt x="15986" y="37960"/>
                    <a:pt x="15809" y="37350"/>
                  </a:cubicBezTo>
                  <a:moveTo>
                    <a:pt x="28827" y="34751"/>
                  </a:moveTo>
                  <a:lnTo>
                    <a:pt x="28826" y="34750"/>
                  </a:lnTo>
                  <a:cubicBezTo>
                    <a:pt x="28787" y="35398"/>
                    <a:pt x="28698" y="36038"/>
                    <a:pt x="28560" y="36660"/>
                  </a:cubicBezTo>
                  <a:moveTo>
                    <a:pt x="34129" y="22954"/>
                  </a:moveTo>
                  <a:lnTo>
                    <a:pt x="34128" y="22954"/>
                  </a:lnTo>
                  <a:cubicBezTo>
                    <a:pt x="36118" y="24271"/>
                    <a:pt x="37381" y="27017"/>
                    <a:pt x="37381" y="30027"/>
                  </a:cubicBezTo>
                  <a:cubicBezTo>
                    <a:pt x="37381" y="30048"/>
                    <a:pt x="37380" y="30069"/>
                    <a:pt x="37380" y="30090"/>
                  </a:cubicBezTo>
                  <a:moveTo>
                    <a:pt x="41798" y="15354"/>
                  </a:moveTo>
                  <a:lnTo>
                    <a:pt x="41798" y="15354"/>
                  </a:ln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lnTo>
                    <a:pt x="38324" y="5425"/>
                  </a:lnTo>
                  <a:cubicBezTo>
                    <a:pt x="38375" y="5811"/>
                    <a:pt x="38401" y="6202"/>
                    <a:pt x="38401" y="6595"/>
                  </a:cubicBezTo>
                  <a:cubicBezTo>
                    <a:pt x="38401" y="6626"/>
                    <a:pt x="38400" y="6658"/>
                    <a:pt x="38400" y="6690"/>
                  </a:cubicBezTo>
                  <a:moveTo>
                    <a:pt x="29078" y="3952"/>
                  </a:moveTo>
                  <a:lnTo>
                    <a:pt x="29078" y="3952"/>
                  </a:lnTo>
                  <a:cubicBezTo>
                    <a:pt x="29266" y="3369"/>
                    <a:pt x="29516" y="2826"/>
                    <a:pt x="29820" y="2340"/>
                  </a:cubicBezTo>
                  <a:moveTo>
                    <a:pt x="22141" y="4720"/>
                  </a:moveTo>
                  <a:lnTo>
                    <a:pt x="22140" y="4719"/>
                  </a:lnTo>
                  <a:cubicBezTo>
                    <a:pt x="22217" y="4238"/>
                    <a:pt x="22338" y="3771"/>
                    <a:pt x="22500" y="3330"/>
                  </a:cubicBezTo>
                  <a:moveTo>
                    <a:pt x="14000" y="5192"/>
                  </a:moveTo>
                  <a:lnTo>
                    <a:pt x="14000" y="5191"/>
                  </a:lnTo>
                  <a:cubicBezTo>
                    <a:pt x="14471" y="5568"/>
                    <a:pt x="14908" y="6020"/>
                    <a:pt x="15299" y="6540"/>
                  </a:cubicBezTo>
                  <a:moveTo>
                    <a:pt x="4127" y="15789"/>
                  </a:moveTo>
                  <a:lnTo>
                    <a:pt x="4127" y="15788"/>
                  </a:lnTo>
                  <a:cubicBezTo>
                    <a:pt x="4024" y="15324"/>
                    <a:pt x="3948" y="14850"/>
                    <a:pt x="3900" y="14369"/>
                  </a:cubicBezTo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Virtual Observatory</a:t>
              </a:r>
            </a:p>
          </p:txBody>
        </p:sp>
        <p:pic>
          <p:nvPicPr>
            <p:cNvPr id="7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26349" y="5120125"/>
              <a:ext cx="1055687" cy="105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577336" y="5093138"/>
              <a:ext cx="1073150" cy="111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92811" y="5126475"/>
              <a:ext cx="1055688" cy="1055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5776193" y="4520844"/>
              <a:ext cx="750887" cy="46037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6" idx="1"/>
            </p:cNvCxnSpPr>
            <p:nvPr/>
          </p:nvCxnSpPr>
          <p:spPr>
            <a:xfrm rot="16200000" flipV="1">
              <a:off x="7252568" y="4817706"/>
              <a:ext cx="595312" cy="952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6200000" flipV="1">
              <a:off x="8519392" y="4498619"/>
              <a:ext cx="823913" cy="36512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726186" y="1183125"/>
              <a:ext cx="1427163" cy="1127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093149" y="1091050"/>
              <a:ext cx="1249362" cy="124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Straight Arrow Connector 14"/>
            <p:cNvCxnSpPr/>
            <p:nvPr/>
          </p:nvCxnSpPr>
          <p:spPr>
            <a:xfrm rot="16200000" flipH="1">
              <a:off x="6260380" y="2490431"/>
              <a:ext cx="828675" cy="468313"/>
            </a:xfrm>
            <a:prstGeom prst="straightConnector1">
              <a:avLst/>
            </a:prstGeom>
            <a:ln w="1905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>
              <a:off x="8136805" y="2382482"/>
              <a:ext cx="623887" cy="539750"/>
            </a:xfrm>
            <a:prstGeom prst="straightConnector1">
              <a:avLst/>
            </a:prstGeom>
            <a:ln w="1905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Computer Science Approach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Data Integration</a:t>
            </a:r>
          </a:p>
          <a:p>
            <a:pPr lvl="2"/>
            <a:r>
              <a:rPr lang="en-US" dirty="0" smtClean="0"/>
              <a:t>Autonomous Sources</a:t>
            </a:r>
          </a:p>
          <a:p>
            <a:pPr lvl="3"/>
            <a:r>
              <a:rPr lang="en-US" dirty="0" smtClean="0"/>
              <a:t>Maintain own schema</a:t>
            </a:r>
          </a:p>
          <a:p>
            <a:pPr lvl="2"/>
            <a:r>
              <a:rPr lang="en-US" dirty="0" smtClean="0"/>
              <a:t>One Global Schema</a:t>
            </a:r>
          </a:p>
          <a:p>
            <a:pPr lvl="3"/>
            <a:r>
              <a:rPr lang="en-US" dirty="0" smtClean="0"/>
              <a:t>Pre-agreed by all</a:t>
            </a:r>
          </a:p>
          <a:p>
            <a:pPr lvl="3"/>
            <a:r>
              <a:rPr lang="en-US" dirty="0" smtClean="0"/>
              <a:t>Limits available data</a:t>
            </a:r>
          </a:p>
          <a:p>
            <a:pPr lvl="2"/>
            <a:r>
              <a:rPr lang="en-US" dirty="0" smtClean="0"/>
              <a:t>Mappings are relational views</a:t>
            </a:r>
          </a:p>
          <a:p>
            <a:pPr lvl="3"/>
            <a:r>
              <a:rPr lang="en-US" dirty="0" smtClean="0"/>
              <a:t>Global as View (GAV)</a:t>
            </a:r>
          </a:p>
          <a:p>
            <a:pPr lvl="3"/>
            <a:r>
              <a:rPr lang="en-US" dirty="0" smtClean="0"/>
              <a:t>Local as View (LAV)</a:t>
            </a:r>
          </a:p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No global schema in astronomy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5096923" y="1606908"/>
            <a:ext cx="4305300" cy="4921954"/>
            <a:chOff x="4572000" y="1793171"/>
            <a:chExt cx="4305300" cy="4921954"/>
          </a:xfrm>
        </p:grpSpPr>
        <p:cxnSp>
          <p:nvCxnSpPr>
            <p:cNvPr id="6" name="Straight Connector 5"/>
            <p:cNvCxnSpPr>
              <a:cxnSpLocks noChangeShapeType="1"/>
              <a:stCxn id="24" idx="4"/>
              <a:endCxn id="16" idx="2"/>
            </p:cNvCxnSpPr>
            <p:nvPr/>
          </p:nvCxnSpPr>
          <p:spPr bwMode="auto">
            <a:xfrm>
              <a:off x="7242175" y="6197600"/>
              <a:ext cx="473075" cy="1588"/>
            </a:xfrm>
            <a:prstGeom prst="line">
              <a:avLst/>
            </a:prstGeom>
            <a:noFill/>
            <a:ln w="63500" cap="rnd">
              <a:solidFill>
                <a:srgbClr val="065093"/>
              </a:solidFill>
              <a:prstDash val="sysDot"/>
              <a:round/>
              <a:headEnd/>
              <a:tailEnd/>
            </a:ln>
            <a:effectLst>
              <a:outerShdw blurRad="63500" dist="50800" dir="5400000" algn="ctr" rotWithShape="0">
                <a:srgbClr val="000000">
                  <a:alpha val="14999"/>
                </a:srgbClr>
              </a:outerShdw>
            </a:effectLst>
          </p:spPr>
        </p:cxnSp>
        <p:cxnSp>
          <p:nvCxnSpPr>
            <p:cNvPr id="7" name="Straight Connector 6"/>
            <p:cNvCxnSpPr>
              <a:cxnSpLocks noChangeShapeType="1"/>
              <a:endCxn id="24" idx="2"/>
            </p:cNvCxnSpPr>
            <p:nvPr/>
          </p:nvCxnSpPr>
          <p:spPr bwMode="auto">
            <a:xfrm>
              <a:off x="5745163" y="6196013"/>
              <a:ext cx="452437" cy="1587"/>
            </a:xfrm>
            <a:prstGeom prst="line">
              <a:avLst/>
            </a:prstGeom>
            <a:noFill/>
            <a:ln w="63500" cap="rnd">
              <a:solidFill>
                <a:srgbClr val="065093"/>
              </a:solidFill>
              <a:prstDash val="sysDot"/>
              <a:round/>
              <a:headEnd/>
              <a:tailEnd/>
            </a:ln>
            <a:effectLst>
              <a:outerShdw blurRad="63500" dist="50800" dir="5400000" algn="ctr" rotWithShape="0">
                <a:srgbClr val="000000">
                  <a:alpha val="14999"/>
                </a:srgbClr>
              </a:outerShdw>
            </a:effectLst>
          </p:spPr>
        </p:cxnSp>
        <p:sp>
          <p:nvSpPr>
            <p:cNvPr id="8" name="Rounded Rectangle 7"/>
            <p:cNvSpPr/>
            <p:nvPr/>
          </p:nvSpPr>
          <p:spPr>
            <a:xfrm>
              <a:off x="5421313" y="2956104"/>
              <a:ext cx="2603500" cy="98266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GB">
                  <a:solidFill>
                    <a:srgbClr val="FFFFFF"/>
                  </a:solidFill>
                  <a:ea typeface="Arial" pitchFamily="-65" charset="0"/>
                  <a:cs typeface="Arial" pitchFamily="-65" charset="0"/>
                </a:rPr>
                <a:t>Global Schema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572000" y="1793171"/>
              <a:ext cx="1495425" cy="6778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>
                  <a:solidFill>
                    <a:srgbClr val="FFFFFF"/>
                  </a:solidFill>
                  <a:ea typeface="Arial" pitchFamily="-65" charset="0"/>
                  <a:cs typeface="Arial" pitchFamily="-65" charset="0"/>
                </a:rPr>
                <a:t>Query</a:t>
              </a:r>
              <a:r>
                <a:rPr lang="en-GB" baseline="-25000" dirty="0" smtClean="0">
                  <a:solidFill>
                    <a:srgbClr val="FFFFFF"/>
                  </a:solidFill>
                  <a:ea typeface="Arial" pitchFamily="-65" charset="0"/>
                  <a:cs typeface="Arial" pitchFamily="-65" charset="0"/>
                </a:rPr>
                <a:t>1</a:t>
              </a:r>
              <a:endParaRPr lang="en-GB" baseline="-25000" dirty="0">
                <a:solidFill>
                  <a:srgbClr val="FFFFFF"/>
                </a:solidFill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81875" y="1805871"/>
              <a:ext cx="1495425" cy="6762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 smtClean="0">
                  <a:solidFill>
                    <a:srgbClr val="FFFFFF"/>
                  </a:solidFill>
                  <a:ea typeface="Arial" pitchFamily="-65" charset="0"/>
                  <a:cs typeface="Arial" pitchFamily="-65" charset="0"/>
                </a:rPr>
                <a:t>Query</a:t>
              </a:r>
              <a:r>
                <a:rPr lang="en-GB" baseline="-25000" dirty="0" err="1" smtClean="0">
                  <a:solidFill>
                    <a:srgbClr val="FFFFFF"/>
                  </a:solidFill>
                  <a:ea typeface="Arial" pitchFamily="-65" charset="0"/>
                  <a:cs typeface="Arial" pitchFamily="-65" charset="0"/>
                </a:rPr>
                <a:t>n</a:t>
              </a:r>
              <a:endParaRPr lang="en-GB" baseline="-25000" dirty="0">
                <a:solidFill>
                  <a:srgbClr val="FFFFFF"/>
                </a:solidFill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11" name="Group 22"/>
            <p:cNvGrpSpPr>
              <a:grpSpLocks/>
            </p:cNvGrpSpPr>
            <p:nvPr/>
          </p:nvGrpSpPr>
          <p:grpSpPr bwMode="auto">
            <a:xfrm>
              <a:off x="4594225" y="4981575"/>
              <a:ext cx="1268413" cy="1731963"/>
              <a:chOff x="4593516" y="4980791"/>
              <a:chExt cx="1269402" cy="1731981"/>
            </a:xfrm>
          </p:grpSpPr>
          <p:sp>
            <p:nvSpPr>
              <p:cNvPr id="12" name="Can 6"/>
              <p:cNvSpPr/>
              <p:nvPr/>
            </p:nvSpPr>
            <p:spPr>
              <a:xfrm>
                <a:off x="4701550" y="5679298"/>
                <a:ext cx="1043801" cy="1033474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 dirty="0">
                    <a:solidFill>
                      <a:srgbClr val="FFFFFF"/>
                    </a:solidFill>
                    <a:ea typeface="Arial" pitchFamily="-65" charset="0"/>
                    <a:cs typeface="Arial" pitchFamily="-65" charset="0"/>
                  </a:rPr>
                  <a:t>DB</a:t>
                </a:r>
                <a:r>
                  <a:rPr lang="en-GB" baseline="-25000" dirty="0">
                    <a:solidFill>
                      <a:srgbClr val="FFFFFF"/>
                    </a:solidFill>
                    <a:ea typeface="Arial" pitchFamily="-65" charset="0"/>
                    <a:cs typeface="Arial" pitchFamily="-65" charset="0"/>
                  </a:rPr>
                  <a:t>1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593516" y="4980791"/>
                <a:ext cx="1269402" cy="40957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 dirty="0" smtClean="0">
                    <a:solidFill>
                      <a:srgbClr val="FFFFFF"/>
                    </a:solidFill>
                    <a:ea typeface="Arial" pitchFamily="-65" charset="0"/>
                    <a:cs typeface="Arial" pitchFamily="-65" charset="0"/>
                  </a:rPr>
                  <a:t>Wrapper</a:t>
                </a:r>
                <a:r>
                  <a:rPr lang="en-GB" baseline="-25000" dirty="0" smtClean="0">
                    <a:solidFill>
                      <a:srgbClr val="FFFFFF"/>
                    </a:solidFill>
                    <a:ea typeface="Arial" pitchFamily="-65" charset="0"/>
                    <a:cs typeface="Arial" pitchFamily="-65" charset="0"/>
                  </a:rPr>
                  <a:t>1</a:t>
                </a:r>
                <a:endParaRPr lang="en-GB" baseline="-25000" dirty="0">
                  <a:solidFill>
                    <a:srgbClr val="FFFFFF"/>
                  </a:solidFill>
                  <a:ea typeface="Arial" pitchFamily="-65" charset="0"/>
                  <a:cs typeface="Arial" pitchFamily="-65" charset="0"/>
                </a:endParaRPr>
              </a:p>
            </p:txBody>
          </p:sp>
          <p:cxnSp>
            <p:nvCxnSpPr>
              <p:cNvPr id="14" name="Straight Arrow Connector 13"/>
              <p:cNvCxnSpPr>
                <a:endCxn id="13" idx="2"/>
              </p:cNvCxnSpPr>
              <p:nvPr/>
            </p:nvCxnSpPr>
            <p:spPr>
              <a:xfrm rot="5400000" flipH="1" flipV="1">
                <a:off x="5081369" y="5531657"/>
                <a:ext cx="288928" cy="6355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23"/>
            <p:cNvGrpSpPr>
              <a:grpSpLocks/>
            </p:cNvGrpSpPr>
            <p:nvPr/>
          </p:nvGrpSpPr>
          <p:grpSpPr bwMode="auto">
            <a:xfrm>
              <a:off x="7607300" y="4983163"/>
              <a:ext cx="1270000" cy="1731962"/>
              <a:chOff x="4593516" y="4980791"/>
              <a:chExt cx="1269402" cy="1731981"/>
            </a:xfrm>
          </p:grpSpPr>
          <p:sp>
            <p:nvSpPr>
              <p:cNvPr id="16" name="Can 15"/>
              <p:cNvSpPr/>
              <p:nvPr/>
            </p:nvSpPr>
            <p:spPr>
              <a:xfrm>
                <a:off x="4701415" y="5679299"/>
                <a:ext cx="1042497" cy="1033473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 dirty="0" err="1" smtClean="0">
                    <a:solidFill>
                      <a:srgbClr val="FFFFFF"/>
                    </a:solidFill>
                    <a:ea typeface="Arial" pitchFamily="-65" charset="0"/>
                    <a:cs typeface="Arial" pitchFamily="-65" charset="0"/>
                  </a:rPr>
                  <a:t>DB</a:t>
                </a:r>
                <a:r>
                  <a:rPr lang="en-GB" baseline="-25000" dirty="0" err="1" smtClean="0">
                    <a:solidFill>
                      <a:srgbClr val="FFFFFF"/>
                    </a:solidFill>
                    <a:ea typeface="Arial" pitchFamily="-65" charset="0"/>
                    <a:cs typeface="Arial" pitchFamily="-65" charset="0"/>
                  </a:rPr>
                  <a:t>k</a:t>
                </a:r>
                <a:endParaRPr lang="en-GB" baseline="-25000" dirty="0">
                  <a:solidFill>
                    <a:srgbClr val="FFFFFF"/>
                  </a:solidFill>
                  <a:ea typeface="Arial" pitchFamily="-65" charset="0"/>
                  <a:cs typeface="Arial" pitchFamily="-65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593516" y="4980791"/>
                <a:ext cx="1269402" cy="40957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 dirty="0" err="1" smtClean="0">
                    <a:solidFill>
                      <a:srgbClr val="FFFFFF"/>
                    </a:solidFill>
                    <a:ea typeface="Arial" pitchFamily="-65" charset="0"/>
                    <a:cs typeface="Arial" pitchFamily="-65" charset="0"/>
                  </a:rPr>
                  <a:t>Wrapper</a:t>
                </a:r>
                <a:r>
                  <a:rPr lang="en-GB" baseline="-25000" dirty="0" err="1" smtClean="0">
                    <a:solidFill>
                      <a:srgbClr val="FFFFFF"/>
                    </a:solidFill>
                    <a:ea typeface="Arial" pitchFamily="-65" charset="0"/>
                    <a:cs typeface="Arial" pitchFamily="-65" charset="0"/>
                  </a:rPr>
                  <a:t>k</a:t>
                </a:r>
                <a:endParaRPr lang="en-GB" baseline="-25000" dirty="0">
                  <a:solidFill>
                    <a:srgbClr val="FFFFFF"/>
                  </a:solidFill>
                  <a:ea typeface="Arial" pitchFamily="-65" charset="0"/>
                  <a:cs typeface="Arial" pitchFamily="-65" charset="0"/>
                </a:endParaRPr>
              </a:p>
            </p:txBody>
          </p:sp>
          <p:cxnSp>
            <p:nvCxnSpPr>
              <p:cNvPr id="18" name="Straight Arrow Connector 17"/>
              <p:cNvCxnSpPr>
                <a:stCxn id="16" idx="1"/>
                <a:endCxn id="17" idx="2"/>
              </p:cNvCxnSpPr>
              <p:nvPr/>
            </p:nvCxnSpPr>
            <p:spPr>
              <a:xfrm rot="5400000" flipH="1" flipV="1">
                <a:off x="5081373" y="5532455"/>
                <a:ext cx="288928" cy="4760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Arrow Connector 18"/>
            <p:cNvCxnSpPr>
              <a:stCxn id="9" idx="4"/>
            </p:cNvCxnSpPr>
            <p:nvPr/>
          </p:nvCxnSpPr>
          <p:spPr>
            <a:xfrm rot="16200000" flipH="1">
              <a:off x="5348640" y="2442106"/>
              <a:ext cx="485070" cy="542925"/>
            </a:xfrm>
            <a:prstGeom prst="straightConnector1">
              <a:avLst/>
            </a:prstGeom>
            <a:ln w="1905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0" idx="4"/>
            </p:cNvCxnSpPr>
            <p:nvPr/>
          </p:nvCxnSpPr>
          <p:spPr>
            <a:xfrm rot="5400000">
              <a:off x="7631465" y="2457981"/>
              <a:ext cx="473958" cy="522288"/>
            </a:xfrm>
            <a:prstGeom prst="straightConnector1">
              <a:avLst/>
            </a:prstGeom>
            <a:ln w="1905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3" idx="0"/>
            </p:cNvCxnSpPr>
            <p:nvPr/>
          </p:nvCxnSpPr>
          <p:spPr>
            <a:xfrm rot="5400000" flipH="1" flipV="1">
              <a:off x="5024132" y="4143067"/>
              <a:ext cx="1042809" cy="634208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7" idx="0"/>
            </p:cNvCxnSpPr>
            <p:nvPr/>
          </p:nvCxnSpPr>
          <p:spPr>
            <a:xfrm rot="16200000" flipV="1">
              <a:off x="7320845" y="4061708"/>
              <a:ext cx="1044398" cy="798512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36"/>
            <p:cNvGrpSpPr>
              <a:grpSpLocks/>
            </p:cNvGrpSpPr>
            <p:nvPr/>
          </p:nvGrpSpPr>
          <p:grpSpPr bwMode="auto">
            <a:xfrm>
              <a:off x="6091238" y="4983163"/>
              <a:ext cx="1268412" cy="1731962"/>
              <a:chOff x="4593516" y="4980791"/>
              <a:chExt cx="1269402" cy="1731981"/>
            </a:xfrm>
          </p:grpSpPr>
          <p:sp>
            <p:nvSpPr>
              <p:cNvPr id="24" name="Can 23"/>
              <p:cNvSpPr/>
              <p:nvPr/>
            </p:nvSpPr>
            <p:spPr>
              <a:xfrm>
                <a:off x="4701550" y="5679299"/>
                <a:ext cx="1043801" cy="1033473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 dirty="0" err="1">
                    <a:solidFill>
                      <a:srgbClr val="FFFFFF"/>
                    </a:solidFill>
                    <a:ea typeface="Arial" pitchFamily="-65" charset="0"/>
                    <a:cs typeface="Arial" pitchFamily="-65" charset="0"/>
                  </a:rPr>
                  <a:t>DB</a:t>
                </a:r>
                <a:r>
                  <a:rPr lang="en-GB" baseline="-25000" dirty="0" err="1">
                    <a:solidFill>
                      <a:srgbClr val="FFFFFF"/>
                    </a:solidFill>
                    <a:ea typeface="Arial" pitchFamily="-65" charset="0"/>
                    <a:cs typeface="Arial" pitchFamily="-65" charset="0"/>
                  </a:rPr>
                  <a:t>i</a:t>
                </a:r>
                <a:endParaRPr lang="en-GB" baseline="-25000" dirty="0">
                  <a:solidFill>
                    <a:srgbClr val="FFFFFF"/>
                  </a:solidFill>
                  <a:ea typeface="Arial" pitchFamily="-65" charset="0"/>
                  <a:cs typeface="Arial" pitchFamily="-65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593516" y="4980791"/>
                <a:ext cx="1269402" cy="40957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 dirty="0" err="1" smtClean="0">
                    <a:solidFill>
                      <a:srgbClr val="FFFFFF"/>
                    </a:solidFill>
                    <a:ea typeface="Arial" pitchFamily="-65" charset="0"/>
                    <a:cs typeface="Arial" pitchFamily="-65" charset="0"/>
                  </a:rPr>
                  <a:t>Wrapper</a:t>
                </a:r>
                <a:r>
                  <a:rPr lang="en-GB" baseline="-25000" dirty="0" err="1" smtClean="0">
                    <a:solidFill>
                      <a:srgbClr val="FFFFFF"/>
                    </a:solidFill>
                    <a:ea typeface="Arial" pitchFamily="-65" charset="0"/>
                    <a:cs typeface="Arial" pitchFamily="-65" charset="0"/>
                  </a:rPr>
                  <a:t>i</a:t>
                </a:r>
                <a:endParaRPr lang="en-GB" baseline="-25000" dirty="0">
                  <a:solidFill>
                    <a:srgbClr val="FFFFFF"/>
                  </a:solidFill>
                  <a:ea typeface="Arial" pitchFamily="-65" charset="0"/>
                  <a:cs typeface="Arial" pitchFamily="-65" charset="0"/>
                </a:endParaRPr>
              </a:p>
            </p:txBody>
          </p:sp>
          <p:cxnSp>
            <p:nvCxnSpPr>
              <p:cNvPr id="26" name="Straight Arrow Connector 25"/>
              <p:cNvCxnSpPr>
                <a:stCxn id="24" idx="1"/>
                <a:endCxn id="25" idx="2"/>
              </p:cNvCxnSpPr>
              <p:nvPr/>
            </p:nvCxnSpPr>
            <p:spPr>
              <a:xfrm rot="5400000" flipH="1" flipV="1">
                <a:off x="5081370" y="5531658"/>
                <a:ext cx="288928" cy="6355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Arrow Connector 26"/>
            <p:cNvCxnSpPr>
              <a:stCxn id="25" idx="0"/>
              <a:endCxn id="8" idx="2"/>
            </p:cNvCxnSpPr>
            <p:nvPr/>
          </p:nvCxnSpPr>
          <p:spPr>
            <a:xfrm rot="16200000" flipV="1">
              <a:off x="6202056" y="4459774"/>
              <a:ext cx="1044397" cy="2381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32"/>
            <p:cNvSpPr txBox="1">
              <a:spLocks noChangeArrowheads="1"/>
            </p:cNvSpPr>
            <p:nvPr/>
          </p:nvSpPr>
          <p:spPr bwMode="auto">
            <a:xfrm>
              <a:off x="5222875" y="4303215"/>
              <a:ext cx="3019428" cy="3683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dirty="0"/>
                <a:t>Mappings</a:t>
              </a:r>
            </a:p>
          </p:txBody>
        </p:sp>
        <p:cxnSp>
          <p:nvCxnSpPr>
            <p:cNvPr id="29" name="Straight Connector 28"/>
            <p:cNvCxnSpPr>
              <a:cxnSpLocks noChangeShapeType="1"/>
              <a:stCxn id="9" idx="6"/>
              <a:endCxn id="10" idx="2"/>
            </p:cNvCxnSpPr>
            <p:nvPr/>
          </p:nvCxnSpPr>
          <p:spPr bwMode="auto">
            <a:xfrm>
              <a:off x="6067425" y="2132103"/>
              <a:ext cx="1314450" cy="11906"/>
            </a:xfrm>
            <a:prstGeom prst="line">
              <a:avLst/>
            </a:prstGeom>
            <a:noFill/>
            <a:ln w="63500" cap="rnd">
              <a:solidFill>
                <a:srgbClr val="065093"/>
              </a:solidFill>
              <a:prstDash val="sysDot"/>
              <a:round/>
              <a:headEnd/>
              <a:tailEnd/>
            </a:ln>
            <a:effectLst>
              <a:outerShdw blurRad="63500" dist="50800" dir="5400000" algn="ctr" rotWithShape="0">
                <a:srgbClr val="000000">
                  <a:alpha val="14999"/>
                </a:srgbClr>
              </a:outerShdw>
            </a:effec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Semantic Web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 RDF</a:t>
            </a:r>
          </a:p>
          <a:p>
            <a:pPr lvl="2"/>
            <a:r>
              <a:rPr lang="en-US" dirty="0" smtClean="0"/>
              <a:t>Expose source as RDF model</a:t>
            </a:r>
          </a:p>
          <a:p>
            <a:pPr lvl="2"/>
            <a:r>
              <a:rPr lang="en-US" dirty="0" smtClean="0"/>
              <a:t>Allow multiple </a:t>
            </a:r>
            <a:r>
              <a:rPr lang="en-US" i="1" dirty="0" smtClean="0"/>
              <a:t>“access”</a:t>
            </a:r>
            <a:r>
              <a:rPr lang="en-US" dirty="0" smtClean="0"/>
              <a:t> models</a:t>
            </a:r>
          </a:p>
          <a:p>
            <a:pPr lvl="2"/>
            <a:r>
              <a:rPr lang="en-US" dirty="0" smtClean="0"/>
              <a:t>Semantic mappings between models</a:t>
            </a:r>
          </a:p>
          <a:p>
            <a:pPr lvl="2"/>
            <a:r>
              <a:rPr lang="en-US" dirty="0" smtClean="0"/>
              <a:t>Query using SPARQL</a:t>
            </a:r>
          </a:p>
          <a:p>
            <a:r>
              <a:rPr lang="en-US" dirty="0" smtClean="0"/>
              <a:t>Two approaches</a:t>
            </a:r>
          </a:p>
          <a:p>
            <a:pPr lvl="2"/>
            <a:r>
              <a:rPr lang="en-US" dirty="0" smtClean="0"/>
              <a:t>Replicate data in RDF Store</a:t>
            </a:r>
          </a:p>
          <a:p>
            <a:pPr lvl="3"/>
            <a:r>
              <a:rPr lang="en-US" dirty="0" smtClean="0"/>
              <a:t>Consistency issues</a:t>
            </a:r>
          </a:p>
          <a:p>
            <a:pPr lvl="2"/>
            <a:r>
              <a:rPr lang="en-US" dirty="0" smtClean="0"/>
              <a:t>On-the-fly translation</a:t>
            </a:r>
          </a:p>
          <a:p>
            <a:pPr lvl="3"/>
            <a:r>
              <a:rPr lang="en-US" dirty="0" smtClean="0"/>
              <a:t>SPARQL to SQL</a:t>
            </a:r>
          </a:p>
          <a:p>
            <a:pPr lvl="3"/>
            <a:r>
              <a:rPr lang="en-US" dirty="0" smtClean="0"/>
              <a:t>Relational data to RDF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5096923" y="1488377"/>
            <a:ext cx="4305300" cy="4921954"/>
            <a:chOff x="4572000" y="1793171"/>
            <a:chExt cx="4305300" cy="4921954"/>
          </a:xfrm>
        </p:grpSpPr>
        <p:cxnSp>
          <p:nvCxnSpPr>
            <p:cNvPr id="5" name="Straight Connector 4"/>
            <p:cNvCxnSpPr>
              <a:cxnSpLocks noChangeShapeType="1"/>
              <a:stCxn id="21" idx="4"/>
              <a:endCxn id="13" idx="2"/>
            </p:cNvCxnSpPr>
            <p:nvPr/>
          </p:nvCxnSpPr>
          <p:spPr bwMode="auto">
            <a:xfrm>
              <a:off x="7242175" y="6197600"/>
              <a:ext cx="473075" cy="1588"/>
            </a:xfrm>
            <a:prstGeom prst="line">
              <a:avLst/>
            </a:prstGeom>
            <a:noFill/>
            <a:ln w="63500" cap="rnd">
              <a:solidFill>
                <a:srgbClr val="065093"/>
              </a:solidFill>
              <a:prstDash val="sysDot"/>
              <a:round/>
              <a:headEnd/>
              <a:tailEnd/>
            </a:ln>
            <a:effectLst>
              <a:outerShdw blurRad="63500" dist="50800" dir="5400000" algn="ctr" rotWithShape="0">
                <a:srgbClr val="000000">
                  <a:alpha val="14999"/>
                </a:srgbClr>
              </a:outerShdw>
            </a:effectLst>
          </p:spPr>
        </p:cxnSp>
        <p:cxnSp>
          <p:nvCxnSpPr>
            <p:cNvPr id="6" name="Straight Connector 5"/>
            <p:cNvCxnSpPr>
              <a:cxnSpLocks noChangeShapeType="1"/>
              <a:endCxn id="21" idx="2"/>
            </p:cNvCxnSpPr>
            <p:nvPr/>
          </p:nvCxnSpPr>
          <p:spPr bwMode="auto">
            <a:xfrm>
              <a:off x="5745163" y="6196013"/>
              <a:ext cx="452437" cy="1587"/>
            </a:xfrm>
            <a:prstGeom prst="line">
              <a:avLst/>
            </a:prstGeom>
            <a:noFill/>
            <a:ln w="63500" cap="rnd">
              <a:solidFill>
                <a:srgbClr val="065093"/>
              </a:solidFill>
              <a:prstDash val="sysDot"/>
              <a:round/>
              <a:headEnd/>
              <a:tailEnd/>
            </a:ln>
            <a:effectLst>
              <a:outerShdw blurRad="63500" dist="50800" dir="5400000" algn="ctr" rotWithShape="0">
                <a:srgbClr val="000000">
                  <a:alpha val="14999"/>
                </a:srgbClr>
              </a:outerShdw>
            </a:effectLst>
          </p:spPr>
        </p:cxnSp>
        <p:sp>
          <p:nvSpPr>
            <p:cNvPr id="7" name="Rounded Rectangle 6"/>
            <p:cNvSpPr/>
            <p:nvPr/>
          </p:nvSpPr>
          <p:spPr>
            <a:xfrm>
              <a:off x="5252596" y="3092713"/>
              <a:ext cx="1167959" cy="52934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>
                  <a:solidFill>
                    <a:srgbClr val="FFFFFF"/>
                  </a:solidFill>
                  <a:ea typeface="Arial" pitchFamily="-65" charset="0"/>
                  <a:cs typeface="Arial" pitchFamily="-65" charset="0"/>
                </a:rPr>
                <a:t>Community Schema</a:t>
              </a:r>
              <a:r>
                <a:rPr lang="en-GB" baseline="-25000" dirty="0" smtClean="0">
                  <a:solidFill>
                    <a:srgbClr val="FFFFFF"/>
                  </a:solidFill>
                  <a:ea typeface="Arial" pitchFamily="-65" charset="0"/>
                  <a:cs typeface="Arial" pitchFamily="-65" charset="0"/>
                </a:rPr>
                <a:t>1</a:t>
              </a:r>
              <a:endParaRPr lang="en-GB" baseline="-25000" dirty="0">
                <a:solidFill>
                  <a:srgbClr val="FFFFFF"/>
                </a:solidFill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4594225" y="4981575"/>
              <a:ext cx="1268413" cy="1731963"/>
              <a:chOff x="4593516" y="4980791"/>
              <a:chExt cx="1269402" cy="1731981"/>
            </a:xfrm>
          </p:grpSpPr>
          <p:sp>
            <p:nvSpPr>
              <p:cNvPr id="9" name="Can 6"/>
              <p:cNvSpPr/>
              <p:nvPr/>
            </p:nvSpPr>
            <p:spPr>
              <a:xfrm>
                <a:off x="4701550" y="5679298"/>
                <a:ext cx="1043801" cy="1033474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 dirty="0">
                    <a:solidFill>
                      <a:srgbClr val="FFFFFF"/>
                    </a:solidFill>
                    <a:ea typeface="Arial" pitchFamily="-65" charset="0"/>
                    <a:cs typeface="Arial" pitchFamily="-65" charset="0"/>
                  </a:rPr>
                  <a:t>DB</a:t>
                </a:r>
                <a:r>
                  <a:rPr lang="en-GB" baseline="-25000" dirty="0">
                    <a:solidFill>
                      <a:srgbClr val="FFFFFF"/>
                    </a:solidFill>
                    <a:ea typeface="Arial" pitchFamily="-65" charset="0"/>
                    <a:cs typeface="Arial" pitchFamily="-65" charset="0"/>
                  </a:rPr>
                  <a:t>1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593516" y="4980791"/>
                <a:ext cx="1269402" cy="40957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 dirty="0" smtClean="0">
                    <a:solidFill>
                      <a:srgbClr val="FFFFFF"/>
                    </a:solidFill>
                    <a:ea typeface="Arial" pitchFamily="-65" charset="0"/>
                    <a:cs typeface="Arial" pitchFamily="-65" charset="0"/>
                  </a:rPr>
                  <a:t>RDF Wrapper</a:t>
                </a:r>
                <a:r>
                  <a:rPr lang="en-GB" baseline="-25000" dirty="0" smtClean="0">
                    <a:solidFill>
                      <a:srgbClr val="FFFFFF"/>
                    </a:solidFill>
                    <a:ea typeface="Arial" pitchFamily="-65" charset="0"/>
                    <a:cs typeface="Arial" pitchFamily="-65" charset="0"/>
                  </a:rPr>
                  <a:t>1</a:t>
                </a:r>
                <a:endParaRPr lang="en-GB" baseline="-25000" dirty="0">
                  <a:solidFill>
                    <a:srgbClr val="FFFFFF"/>
                  </a:solidFill>
                  <a:ea typeface="Arial" pitchFamily="-65" charset="0"/>
                  <a:cs typeface="Arial" pitchFamily="-65" charset="0"/>
                </a:endParaRPr>
              </a:p>
            </p:txBody>
          </p:sp>
          <p:cxnSp>
            <p:nvCxnSpPr>
              <p:cNvPr id="11" name="Straight Arrow Connector 10"/>
              <p:cNvCxnSpPr>
                <a:endCxn id="10" idx="2"/>
              </p:cNvCxnSpPr>
              <p:nvPr/>
            </p:nvCxnSpPr>
            <p:spPr>
              <a:xfrm rot="5400000" flipH="1" flipV="1">
                <a:off x="5081369" y="5531657"/>
                <a:ext cx="288928" cy="6355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23"/>
            <p:cNvGrpSpPr>
              <a:grpSpLocks/>
            </p:cNvGrpSpPr>
            <p:nvPr/>
          </p:nvGrpSpPr>
          <p:grpSpPr bwMode="auto">
            <a:xfrm>
              <a:off x="7607300" y="4983163"/>
              <a:ext cx="1270000" cy="1731962"/>
              <a:chOff x="4593516" y="4980791"/>
              <a:chExt cx="1269402" cy="1731981"/>
            </a:xfrm>
          </p:grpSpPr>
          <p:sp>
            <p:nvSpPr>
              <p:cNvPr id="13" name="Can 12"/>
              <p:cNvSpPr/>
              <p:nvPr/>
            </p:nvSpPr>
            <p:spPr>
              <a:xfrm>
                <a:off x="4701415" y="5679299"/>
                <a:ext cx="1042497" cy="1033473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 dirty="0" err="1" smtClean="0">
                    <a:solidFill>
                      <a:srgbClr val="FFFFFF"/>
                    </a:solidFill>
                    <a:ea typeface="Arial" pitchFamily="-65" charset="0"/>
                    <a:cs typeface="Arial" pitchFamily="-65" charset="0"/>
                  </a:rPr>
                  <a:t>DB</a:t>
                </a:r>
                <a:r>
                  <a:rPr lang="en-GB" baseline="-25000" dirty="0" err="1" smtClean="0">
                    <a:solidFill>
                      <a:srgbClr val="FFFFFF"/>
                    </a:solidFill>
                    <a:ea typeface="Arial" pitchFamily="-65" charset="0"/>
                    <a:cs typeface="Arial" pitchFamily="-65" charset="0"/>
                  </a:rPr>
                  <a:t>k</a:t>
                </a:r>
                <a:endParaRPr lang="en-GB" baseline="-25000" dirty="0">
                  <a:solidFill>
                    <a:srgbClr val="FFFFFF"/>
                  </a:solidFill>
                  <a:ea typeface="Arial" pitchFamily="-65" charset="0"/>
                  <a:cs typeface="Arial" pitchFamily="-65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593516" y="4980791"/>
                <a:ext cx="1269402" cy="40957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 dirty="0" smtClean="0">
                    <a:solidFill>
                      <a:srgbClr val="FFFFFF"/>
                    </a:solidFill>
                    <a:ea typeface="Arial" pitchFamily="-65" charset="0"/>
                    <a:cs typeface="Arial" pitchFamily="-65" charset="0"/>
                  </a:rPr>
                  <a:t>RDF </a:t>
                </a:r>
                <a:r>
                  <a:rPr lang="en-GB" dirty="0" err="1" smtClean="0">
                    <a:solidFill>
                      <a:srgbClr val="FFFFFF"/>
                    </a:solidFill>
                    <a:ea typeface="Arial" pitchFamily="-65" charset="0"/>
                    <a:cs typeface="Arial" pitchFamily="-65" charset="0"/>
                  </a:rPr>
                  <a:t>Wrapper</a:t>
                </a:r>
                <a:r>
                  <a:rPr lang="en-GB" baseline="-25000" dirty="0" err="1" smtClean="0">
                    <a:solidFill>
                      <a:srgbClr val="FFFFFF"/>
                    </a:solidFill>
                    <a:ea typeface="Arial" pitchFamily="-65" charset="0"/>
                    <a:cs typeface="Arial" pitchFamily="-65" charset="0"/>
                  </a:rPr>
                  <a:t>k</a:t>
                </a:r>
                <a:endParaRPr lang="en-GB" baseline="-25000" dirty="0">
                  <a:solidFill>
                    <a:srgbClr val="FFFFFF"/>
                  </a:solidFill>
                  <a:ea typeface="Arial" pitchFamily="-65" charset="0"/>
                  <a:cs typeface="Arial" pitchFamily="-65" charset="0"/>
                </a:endParaRPr>
              </a:p>
            </p:txBody>
          </p:sp>
          <p:cxnSp>
            <p:nvCxnSpPr>
              <p:cNvPr id="15" name="Straight Arrow Connector 14"/>
              <p:cNvCxnSpPr>
                <a:stCxn id="13" idx="1"/>
                <a:endCxn id="14" idx="2"/>
              </p:cNvCxnSpPr>
              <p:nvPr/>
            </p:nvCxnSpPr>
            <p:spPr>
              <a:xfrm rot="5400000" flipH="1" flipV="1">
                <a:off x="5081373" y="5532455"/>
                <a:ext cx="288928" cy="4760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Arrow Connector 15"/>
            <p:cNvCxnSpPr>
              <a:stCxn id="28" idx="4"/>
              <a:endCxn id="7" idx="0"/>
            </p:cNvCxnSpPr>
            <p:nvPr/>
          </p:nvCxnSpPr>
          <p:spPr>
            <a:xfrm rot="16200000" flipH="1">
              <a:off x="5267305" y="2523441"/>
              <a:ext cx="621679" cy="516863"/>
            </a:xfrm>
            <a:prstGeom prst="straightConnector1">
              <a:avLst/>
            </a:prstGeom>
            <a:ln w="1905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29" idx="4"/>
              <a:endCxn id="25" idx="0"/>
            </p:cNvCxnSpPr>
            <p:nvPr/>
          </p:nvCxnSpPr>
          <p:spPr>
            <a:xfrm rot="5400000">
              <a:off x="7632661" y="2595785"/>
              <a:ext cx="610566" cy="383288"/>
            </a:xfrm>
            <a:prstGeom prst="straightConnector1">
              <a:avLst/>
            </a:prstGeom>
            <a:ln w="1905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0" idx="0"/>
              <a:endCxn id="7" idx="2"/>
            </p:cNvCxnSpPr>
            <p:nvPr/>
          </p:nvCxnSpPr>
          <p:spPr>
            <a:xfrm rot="5400000" flipH="1" flipV="1">
              <a:off x="4852745" y="3997744"/>
              <a:ext cx="1359519" cy="608144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4" idx="0"/>
              <a:endCxn id="25" idx="2"/>
            </p:cNvCxnSpPr>
            <p:nvPr/>
          </p:nvCxnSpPr>
          <p:spPr>
            <a:xfrm rot="16200000" flipV="1">
              <a:off x="7313746" y="4054609"/>
              <a:ext cx="1361108" cy="49600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36"/>
            <p:cNvGrpSpPr>
              <a:grpSpLocks/>
            </p:cNvGrpSpPr>
            <p:nvPr/>
          </p:nvGrpSpPr>
          <p:grpSpPr bwMode="auto">
            <a:xfrm>
              <a:off x="6091238" y="4983163"/>
              <a:ext cx="1268412" cy="1731962"/>
              <a:chOff x="4593516" y="4980791"/>
              <a:chExt cx="1269402" cy="1731981"/>
            </a:xfrm>
          </p:grpSpPr>
          <p:sp>
            <p:nvSpPr>
              <p:cNvPr id="21" name="Can 20"/>
              <p:cNvSpPr/>
              <p:nvPr/>
            </p:nvSpPr>
            <p:spPr>
              <a:xfrm>
                <a:off x="4701550" y="5679299"/>
                <a:ext cx="1043801" cy="1033473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 dirty="0" err="1">
                    <a:solidFill>
                      <a:srgbClr val="FFFFFF"/>
                    </a:solidFill>
                    <a:ea typeface="Arial" pitchFamily="-65" charset="0"/>
                    <a:cs typeface="Arial" pitchFamily="-65" charset="0"/>
                  </a:rPr>
                  <a:t>DB</a:t>
                </a:r>
                <a:r>
                  <a:rPr lang="en-GB" baseline="-25000" dirty="0" err="1">
                    <a:solidFill>
                      <a:srgbClr val="FFFFFF"/>
                    </a:solidFill>
                    <a:ea typeface="Arial" pitchFamily="-65" charset="0"/>
                    <a:cs typeface="Arial" pitchFamily="-65" charset="0"/>
                  </a:rPr>
                  <a:t>i</a:t>
                </a:r>
                <a:endParaRPr lang="en-GB" baseline="-25000" dirty="0">
                  <a:solidFill>
                    <a:srgbClr val="FFFFFF"/>
                  </a:solidFill>
                  <a:ea typeface="Arial" pitchFamily="-65" charset="0"/>
                  <a:cs typeface="Arial" pitchFamily="-65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593516" y="4980791"/>
                <a:ext cx="1269402" cy="40957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 dirty="0" smtClean="0">
                    <a:solidFill>
                      <a:srgbClr val="FFFFFF"/>
                    </a:solidFill>
                    <a:ea typeface="Arial" pitchFamily="-65" charset="0"/>
                    <a:cs typeface="Arial" pitchFamily="-65" charset="0"/>
                  </a:rPr>
                  <a:t>RDF </a:t>
                </a:r>
                <a:r>
                  <a:rPr lang="en-GB" dirty="0" err="1" smtClean="0">
                    <a:solidFill>
                      <a:srgbClr val="FFFFFF"/>
                    </a:solidFill>
                    <a:ea typeface="Arial" pitchFamily="-65" charset="0"/>
                    <a:cs typeface="Arial" pitchFamily="-65" charset="0"/>
                  </a:rPr>
                  <a:t>Wrapper</a:t>
                </a:r>
                <a:r>
                  <a:rPr lang="en-GB" baseline="-25000" dirty="0" err="1" smtClean="0">
                    <a:solidFill>
                      <a:srgbClr val="FFFFFF"/>
                    </a:solidFill>
                    <a:ea typeface="Arial" pitchFamily="-65" charset="0"/>
                    <a:cs typeface="Arial" pitchFamily="-65" charset="0"/>
                  </a:rPr>
                  <a:t>i</a:t>
                </a:r>
                <a:endParaRPr lang="en-GB" baseline="-25000" dirty="0">
                  <a:solidFill>
                    <a:srgbClr val="FFFFFF"/>
                  </a:solidFill>
                  <a:ea typeface="Arial" pitchFamily="-65" charset="0"/>
                  <a:cs typeface="Arial" pitchFamily="-65" charset="0"/>
                </a:endParaRPr>
              </a:p>
            </p:txBody>
          </p:sp>
          <p:cxnSp>
            <p:nvCxnSpPr>
              <p:cNvPr id="23" name="Straight Arrow Connector 22"/>
              <p:cNvCxnSpPr>
                <a:stCxn id="21" idx="1"/>
                <a:endCxn id="22" idx="2"/>
              </p:cNvCxnSpPr>
              <p:nvPr/>
            </p:nvCxnSpPr>
            <p:spPr>
              <a:xfrm rot="5400000" flipH="1" flipV="1">
                <a:off x="5081370" y="5531658"/>
                <a:ext cx="288928" cy="6355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Arrow Connector 23"/>
            <p:cNvCxnSpPr>
              <a:stCxn id="22" idx="0"/>
              <a:endCxn id="7" idx="2"/>
            </p:cNvCxnSpPr>
            <p:nvPr/>
          </p:nvCxnSpPr>
          <p:spPr>
            <a:xfrm rot="16200000" flipV="1">
              <a:off x="5600457" y="3858176"/>
              <a:ext cx="1361107" cy="888868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7144456" y="3092712"/>
              <a:ext cx="1203687" cy="52934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>
                  <a:solidFill>
                    <a:srgbClr val="FFFFFF"/>
                  </a:solidFill>
                  <a:ea typeface="Arial" pitchFamily="-65" charset="0"/>
                  <a:cs typeface="Arial" pitchFamily="-65" charset="0"/>
                </a:rPr>
                <a:t>Community </a:t>
              </a:r>
              <a:r>
                <a:rPr lang="en-GB" dirty="0" err="1" smtClean="0">
                  <a:solidFill>
                    <a:srgbClr val="FFFFFF"/>
                  </a:solidFill>
                  <a:ea typeface="Arial" pitchFamily="-65" charset="0"/>
                  <a:cs typeface="Arial" pitchFamily="-65" charset="0"/>
                </a:rPr>
                <a:t>Schema</a:t>
              </a:r>
              <a:r>
                <a:rPr lang="en-GB" baseline="-25000" dirty="0" err="1" smtClean="0">
                  <a:solidFill>
                    <a:srgbClr val="FFFFFF"/>
                  </a:solidFill>
                  <a:ea typeface="Arial" pitchFamily="-65" charset="0"/>
                  <a:cs typeface="Arial" pitchFamily="-65" charset="0"/>
                </a:rPr>
                <a:t>j</a:t>
              </a:r>
              <a:endParaRPr lang="en-GB" baseline="-25000" dirty="0">
                <a:solidFill>
                  <a:srgbClr val="FFFFFF"/>
                </a:solidFill>
                <a:ea typeface="Arial" pitchFamily="-65" charset="0"/>
                <a:cs typeface="Arial" pitchFamily="-65" charset="0"/>
              </a:endParaRPr>
            </a:p>
          </p:txBody>
        </p:sp>
        <p:cxnSp>
          <p:nvCxnSpPr>
            <p:cNvPr id="26" name="Straight Arrow Connector 25"/>
            <p:cNvCxnSpPr>
              <a:stCxn id="25" idx="1"/>
              <a:endCxn id="7" idx="3"/>
            </p:cNvCxnSpPr>
            <p:nvPr/>
          </p:nvCxnSpPr>
          <p:spPr>
            <a:xfrm rot="10800000" flipV="1">
              <a:off x="6420556" y="3357383"/>
              <a:ext cx="723901" cy="1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32"/>
            <p:cNvSpPr txBox="1">
              <a:spLocks noChangeArrowheads="1"/>
            </p:cNvSpPr>
            <p:nvPr/>
          </p:nvSpPr>
          <p:spPr bwMode="auto">
            <a:xfrm>
              <a:off x="5222875" y="4303215"/>
              <a:ext cx="3019428" cy="3683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dirty="0"/>
                <a:t>Mappings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4572000" y="1793171"/>
              <a:ext cx="1495425" cy="6778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>
                  <a:solidFill>
                    <a:srgbClr val="FFFFFF"/>
                  </a:solidFill>
                  <a:ea typeface="Arial" pitchFamily="-65" charset="0"/>
                  <a:cs typeface="Arial" pitchFamily="-65" charset="0"/>
                </a:rPr>
                <a:t>Query</a:t>
              </a:r>
              <a:r>
                <a:rPr lang="en-GB" baseline="-25000" dirty="0" smtClean="0">
                  <a:solidFill>
                    <a:srgbClr val="FFFFFF"/>
                  </a:solidFill>
                  <a:ea typeface="Arial" pitchFamily="-65" charset="0"/>
                  <a:cs typeface="Arial" pitchFamily="-65" charset="0"/>
                </a:rPr>
                <a:t>1</a:t>
              </a:r>
              <a:endParaRPr lang="en-GB" baseline="-25000" dirty="0">
                <a:solidFill>
                  <a:srgbClr val="FFFFFF"/>
                </a:solidFill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7381875" y="1805871"/>
              <a:ext cx="1495425" cy="6762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 smtClean="0">
                  <a:solidFill>
                    <a:srgbClr val="FFFFFF"/>
                  </a:solidFill>
                  <a:ea typeface="Arial" pitchFamily="-65" charset="0"/>
                  <a:cs typeface="Arial" pitchFamily="-65" charset="0"/>
                </a:rPr>
                <a:t>Query</a:t>
              </a:r>
              <a:r>
                <a:rPr lang="en-GB" baseline="-25000" dirty="0" err="1" smtClean="0">
                  <a:solidFill>
                    <a:srgbClr val="FFFFFF"/>
                  </a:solidFill>
                  <a:ea typeface="Arial" pitchFamily="-65" charset="0"/>
                  <a:cs typeface="Arial" pitchFamily="-65" charset="0"/>
                </a:rPr>
                <a:t>n</a:t>
              </a:r>
              <a:endParaRPr lang="en-GB" baseline="-25000" dirty="0">
                <a:solidFill>
                  <a:srgbClr val="FFFFFF"/>
                </a:solidFill>
                <a:ea typeface="Arial" pitchFamily="-65" charset="0"/>
                <a:cs typeface="Arial" pitchFamily="-65" charset="0"/>
              </a:endParaRPr>
            </a:p>
          </p:txBody>
        </p:sp>
        <p:cxnSp>
          <p:nvCxnSpPr>
            <p:cNvPr id="30" name="Straight Connector 29"/>
            <p:cNvCxnSpPr>
              <a:cxnSpLocks noChangeShapeType="1"/>
              <a:stCxn id="28" idx="6"/>
              <a:endCxn id="29" idx="2"/>
            </p:cNvCxnSpPr>
            <p:nvPr/>
          </p:nvCxnSpPr>
          <p:spPr bwMode="auto">
            <a:xfrm>
              <a:off x="6067425" y="2132103"/>
              <a:ext cx="1314450" cy="11906"/>
            </a:xfrm>
            <a:prstGeom prst="line">
              <a:avLst/>
            </a:prstGeom>
            <a:noFill/>
            <a:ln w="63500" cap="rnd">
              <a:solidFill>
                <a:srgbClr val="065093"/>
              </a:solidFill>
              <a:prstDash val="sysDot"/>
              <a:round/>
              <a:headEnd/>
              <a:tailEnd/>
            </a:ln>
            <a:effectLst>
              <a:outerShdw blurRad="63500" dist="50800" dir="5400000" algn="ctr" rotWithShape="0">
                <a:srgbClr val="000000">
                  <a:alpha val="14999"/>
                </a:srgbClr>
              </a:outerShdw>
            </a:effec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Hypothesis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Is it viable to perform </a:t>
            </a:r>
            <a:r>
              <a:rPr lang="en-US" i="1" dirty="0" smtClean="0"/>
              <a:t>on-the-fly</a:t>
            </a:r>
            <a:r>
              <a:rPr lang="en-US" dirty="0" smtClean="0"/>
              <a:t> conversions from existing science archives to RDF to facilitate data access from a data model that a scientist is familiar with?</a:t>
            </a:r>
            <a:endParaRPr lang="en-US" dirty="0"/>
          </a:p>
        </p:txBody>
      </p:sp>
      <p:grpSp>
        <p:nvGrpSpPr>
          <p:cNvPr id="2" name="Group 4"/>
          <p:cNvGrpSpPr/>
          <p:nvPr/>
        </p:nvGrpSpPr>
        <p:grpSpPr>
          <a:xfrm>
            <a:off x="5353519" y="1600200"/>
            <a:ext cx="4057181" cy="4945856"/>
            <a:chOff x="457200" y="1600200"/>
            <a:chExt cx="3745090" cy="4945856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1600200"/>
              <a:ext cx="1427163" cy="1127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3"/>
            <p:cNvGrpSpPr/>
            <p:nvPr/>
          </p:nvGrpSpPr>
          <p:grpSpPr>
            <a:xfrm>
              <a:off x="457200" y="4360333"/>
              <a:ext cx="1268413" cy="2185723"/>
              <a:chOff x="457200" y="4360333"/>
              <a:chExt cx="1268413" cy="2185723"/>
            </a:xfrm>
          </p:grpSpPr>
          <p:sp>
            <p:nvSpPr>
              <p:cNvPr id="21" name="Can 6"/>
              <p:cNvSpPr/>
              <p:nvPr/>
            </p:nvSpPr>
            <p:spPr bwMode="auto">
              <a:xfrm>
                <a:off x="457201" y="5512593"/>
                <a:ext cx="1268412" cy="1033463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 dirty="0" smtClean="0">
                    <a:solidFill>
                      <a:srgbClr val="FFFFFF"/>
                    </a:solidFill>
                    <a:ea typeface="Arial" pitchFamily="-65" charset="0"/>
                    <a:cs typeface="Arial" pitchFamily="-65" charset="0"/>
                  </a:rPr>
                  <a:t>Relational DB</a:t>
                </a:r>
                <a:endParaRPr lang="en-GB" baseline="-25000" dirty="0">
                  <a:solidFill>
                    <a:srgbClr val="FFFFFF"/>
                  </a:solidFill>
                  <a:ea typeface="Arial" pitchFamily="-65" charset="0"/>
                  <a:cs typeface="Arial" pitchFamily="-65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457200" y="4360333"/>
                <a:ext cx="1268413" cy="86333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 dirty="0" smtClean="0">
                    <a:solidFill>
                      <a:srgbClr val="FFFFFF"/>
                    </a:solidFill>
                    <a:ea typeface="Arial" pitchFamily="-65" charset="0"/>
                    <a:cs typeface="Arial" pitchFamily="-65" charset="0"/>
                  </a:rPr>
                  <a:t>RDF / Relational Conversion</a:t>
                </a:r>
                <a:endParaRPr lang="en-GB" baseline="-25000" dirty="0">
                  <a:solidFill>
                    <a:srgbClr val="FFFFFF"/>
                  </a:solidFill>
                  <a:ea typeface="Arial" pitchFamily="-65" charset="0"/>
                  <a:cs typeface="Arial" pitchFamily="-65" charset="0"/>
                </a:endParaRPr>
              </a:p>
            </p:txBody>
          </p:sp>
          <p:cxnSp>
            <p:nvCxnSpPr>
              <p:cNvPr id="23" name="Straight Arrow Connector 22"/>
              <p:cNvCxnSpPr>
                <a:endCxn id="22" idx="2"/>
              </p:cNvCxnSpPr>
              <p:nvPr/>
            </p:nvCxnSpPr>
            <p:spPr bwMode="auto">
              <a:xfrm rot="5400000" flipH="1" flipV="1">
                <a:off x="944163" y="5365357"/>
                <a:ext cx="288931" cy="5557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14"/>
            <p:cNvGrpSpPr/>
            <p:nvPr/>
          </p:nvGrpSpPr>
          <p:grpSpPr>
            <a:xfrm>
              <a:off x="2933876" y="4360333"/>
              <a:ext cx="1268413" cy="2185723"/>
              <a:chOff x="457200" y="4360333"/>
              <a:chExt cx="1268413" cy="2185723"/>
            </a:xfrm>
          </p:grpSpPr>
          <p:sp>
            <p:nvSpPr>
              <p:cNvPr id="18" name="Can 6"/>
              <p:cNvSpPr/>
              <p:nvPr/>
            </p:nvSpPr>
            <p:spPr bwMode="auto">
              <a:xfrm>
                <a:off x="457201" y="5512593"/>
                <a:ext cx="1268412" cy="1033463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 dirty="0" smtClean="0">
                    <a:solidFill>
                      <a:srgbClr val="FFFFFF"/>
                    </a:solidFill>
                    <a:ea typeface="Arial" pitchFamily="-65" charset="0"/>
                    <a:cs typeface="Arial" pitchFamily="-65" charset="0"/>
                  </a:rPr>
                  <a:t>XML DB</a:t>
                </a:r>
                <a:endParaRPr lang="en-GB" baseline="-25000" dirty="0">
                  <a:solidFill>
                    <a:srgbClr val="FFFFFF"/>
                  </a:solidFill>
                  <a:ea typeface="Arial" pitchFamily="-65" charset="0"/>
                  <a:cs typeface="Arial" pitchFamily="-65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457200" y="4360333"/>
                <a:ext cx="1268413" cy="86333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 dirty="0" smtClean="0">
                    <a:solidFill>
                      <a:srgbClr val="FFFFFF"/>
                    </a:solidFill>
                    <a:ea typeface="Arial" pitchFamily="-65" charset="0"/>
                    <a:cs typeface="Arial" pitchFamily="-65" charset="0"/>
                  </a:rPr>
                  <a:t>RDF / XML Conversion</a:t>
                </a:r>
                <a:endParaRPr lang="en-GB" baseline="-25000" dirty="0">
                  <a:solidFill>
                    <a:srgbClr val="FFFFFF"/>
                  </a:solidFill>
                  <a:ea typeface="Arial" pitchFamily="-65" charset="0"/>
                  <a:cs typeface="Arial" pitchFamily="-65" charset="0"/>
                </a:endParaRPr>
              </a:p>
            </p:txBody>
          </p:sp>
          <p:cxnSp>
            <p:nvCxnSpPr>
              <p:cNvPr id="20" name="Straight Arrow Connector 19"/>
              <p:cNvCxnSpPr>
                <a:endCxn id="19" idx="2"/>
              </p:cNvCxnSpPr>
              <p:nvPr/>
            </p:nvCxnSpPr>
            <p:spPr bwMode="auto">
              <a:xfrm rot="5400000" flipH="1" flipV="1">
                <a:off x="944163" y="5365357"/>
                <a:ext cx="288931" cy="5557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ounded Rectangle 11"/>
            <p:cNvSpPr/>
            <p:nvPr/>
          </p:nvSpPr>
          <p:spPr>
            <a:xfrm>
              <a:off x="2933878" y="1716970"/>
              <a:ext cx="1268412" cy="8974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>
                  <a:solidFill>
                    <a:srgbClr val="FFFFFF"/>
                  </a:solidFill>
                  <a:ea typeface="Arial" pitchFamily="-65" charset="0"/>
                  <a:cs typeface="Arial" pitchFamily="-65" charset="0"/>
                </a:rPr>
                <a:t>Common Model (RDF)</a:t>
              </a:r>
              <a:endParaRPr lang="en-GB" dirty="0">
                <a:solidFill>
                  <a:srgbClr val="FFFFFF"/>
                </a:solidFill>
                <a:ea typeface="Arial" pitchFamily="-65" charset="0"/>
                <a:cs typeface="Arial" pitchFamily="-65" charset="0"/>
              </a:endParaRPr>
            </a:p>
          </p:txBody>
        </p:sp>
        <p:cxnSp>
          <p:nvCxnSpPr>
            <p:cNvPr id="13" name="Straight Arrow Connector 12"/>
            <p:cNvCxnSpPr>
              <a:stCxn id="22" idx="0"/>
              <a:endCxn id="12" idx="2"/>
            </p:cNvCxnSpPr>
            <p:nvPr/>
          </p:nvCxnSpPr>
          <p:spPr>
            <a:xfrm rot="5400000" flipH="1" flipV="1">
              <a:off x="1456797" y="2249047"/>
              <a:ext cx="1745896" cy="247667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9" idx="0"/>
              <a:endCxn id="12" idx="2"/>
            </p:cNvCxnSpPr>
            <p:nvPr/>
          </p:nvCxnSpPr>
          <p:spPr>
            <a:xfrm rot="5400000" flipH="1" flipV="1">
              <a:off x="2695135" y="3487385"/>
              <a:ext cx="1745896" cy="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32"/>
            <p:cNvSpPr txBox="1">
              <a:spLocks noChangeArrowheads="1"/>
            </p:cNvSpPr>
            <p:nvPr/>
          </p:nvSpPr>
          <p:spPr bwMode="auto">
            <a:xfrm>
              <a:off x="1091407" y="3400104"/>
              <a:ext cx="3019428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dirty="0"/>
                <a:t>Mappings</a:t>
              </a:r>
            </a:p>
          </p:txBody>
        </p:sp>
        <p:cxnSp>
          <p:nvCxnSpPr>
            <p:cNvPr id="16" name="Straight Arrow Connector 15"/>
            <p:cNvCxnSpPr>
              <a:stCxn id="6" idx="3"/>
              <a:endCxn id="12" idx="1"/>
            </p:cNvCxnSpPr>
            <p:nvPr/>
          </p:nvCxnSpPr>
          <p:spPr>
            <a:xfrm>
              <a:off x="1884363" y="2163763"/>
              <a:ext cx="1049515" cy="19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884363" y="1882540"/>
              <a:ext cx="833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SPARQL</a:t>
              </a:r>
            </a:p>
            <a:p>
              <a:r>
                <a:rPr lang="en-US" dirty="0" smtClean="0"/>
                <a:t>query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SuperCOSMOS</a:t>
            </a:r>
            <a:r>
              <a:rPr lang="en-US" dirty="0" smtClean="0"/>
              <a:t> Science Archive (SSA)</a:t>
            </a:r>
          </a:p>
          <a:p>
            <a:pPr lvl="1"/>
            <a:r>
              <a:rPr lang="en-US" dirty="0" smtClean="0"/>
              <a:t>Data extracted from scans of Schmidt plates</a:t>
            </a:r>
          </a:p>
          <a:p>
            <a:pPr lvl="1"/>
            <a:r>
              <a:rPr lang="en-US" dirty="0" smtClean="0"/>
              <a:t>Stored in a relational database</a:t>
            </a:r>
          </a:p>
          <a:p>
            <a:pPr lvl="1"/>
            <a:r>
              <a:rPr lang="en-US" dirty="0" smtClean="0"/>
              <a:t>About 4TB of data, detailing 6.4 billion objects</a:t>
            </a:r>
          </a:p>
          <a:p>
            <a:pPr lvl="1"/>
            <a:r>
              <a:rPr lang="en-US" dirty="0" smtClean="0"/>
              <a:t>Fairly typical of astronomical data archives</a:t>
            </a:r>
          </a:p>
          <a:p>
            <a:r>
              <a:rPr lang="en-US" dirty="0" smtClean="0"/>
              <a:t>Schema designed using 20 real queries</a:t>
            </a:r>
          </a:p>
          <a:p>
            <a:r>
              <a:rPr lang="en-US" dirty="0" smtClean="0"/>
              <a:t>Personal version contains </a:t>
            </a:r>
          </a:p>
          <a:p>
            <a:pPr lvl="1"/>
            <a:r>
              <a:rPr lang="en-US" dirty="0" smtClean="0"/>
              <a:t>Data for a specific region of the sky</a:t>
            </a:r>
          </a:p>
          <a:p>
            <a:pPr lvl="1"/>
            <a:r>
              <a:rPr lang="en-US" dirty="0" smtClean="0"/>
              <a:t>About 0.1% of the data, ~500MB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 Science Queries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b="1" dirty="0" smtClean="0"/>
              <a:t>Query 5</a:t>
            </a:r>
          </a:p>
          <a:p>
            <a:pPr marL="0" indent="0">
              <a:buFont typeface="Arial" charset="0"/>
              <a:buNone/>
            </a:pPr>
            <a:r>
              <a:rPr lang="en-US" dirty="0" smtClean="0"/>
              <a:t>Find the positions and (B,R,I) magnitudes of all star-like objects within delta </a:t>
            </a:r>
            <a:r>
              <a:rPr lang="en-US" dirty="0" err="1" smtClean="0"/>
              <a:t>mag</a:t>
            </a:r>
            <a:r>
              <a:rPr lang="en-US" dirty="0" smtClean="0"/>
              <a:t> of 0.2 of the </a:t>
            </a:r>
            <a:r>
              <a:rPr lang="en-US" dirty="0" err="1" smtClean="0"/>
              <a:t>colours</a:t>
            </a:r>
            <a:r>
              <a:rPr lang="en-US" dirty="0" smtClean="0"/>
              <a:t> of a quasar of </a:t>
            </a:r>
            <a:r>
              <a:rPr lang="en-US" dirty="0" err="1" smtClean="0"/>
              <a:t>redshift</a:t>
            </a:r>
            <a:r>
              <a:rPr lang="en-US" dirty="0" smtClean="0"/>
              <a:t> 2.5 &lt; </a:t>
            </a:r>
            <a:r>
              <a:rPr lang="en-US" dirty="0" err="1" smtClean="0"/>
              <a:t>z</a:t>
            </a:r>
            <a:r>
              <a:rPr lang="en-US" dirty="0" smtClean="0"/>
              <a:t> &lt; 3.5</a:t>
            </a:r>
          </a:p>
        </p:txBody>
      </p:sp>
      <p:sp>
        <p:nvSpPr>
          <p:cNvPr id="2458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500" smtClean="0">
                <a:latin typeface="Courier" charset="0"/>
                <a:ea typeface="Courier" charset="0"/>
                <a:cs typeface="Courier" charset="0"/>
              </a:rPr>
              <a:t>SELECT TOP 30 ra, dec, sCorMagB, sCorMagR2, sCorMagI</a:t>
            </a:r>
          </a:p>
          <a:p>
            <a:pPr>
              <a:buFont typeface="Arial" charset="0"/>
              <a:buNone/>
            </a:pPr>
            <a:r>
              <a:rPr lang="en-US" sz="2500" smtClean="0">
                <a:latin typeface="Courier" charset="0"/>
                <a:ea typeface="Courier" charset="0"/>
                <a:cs typeface="Courier" charset="0"/>
              </a:rPr>
              <a:t>FROM ReliableStars</a:t>
            </a:r>
          </a:p>
          <a:p>
            <a:pPr>
              <a:buFont typeface="Arial" charset="0"/>
              <a:buNone/>
            </a:pPr>
            <a:r>
              <a:rPr lang="en-US" sz="2500" smtClean="0">
                <a:latin typeface="Courier" charset="0"/>
                <a:ea typeface="Courier" charset="0"/>
                <a:cs typeface="Courier" charset="0"/>
              </a:rPr>
              <a:t>WHERE (sCorMagB-sCorMagR2 BETWEEN 0.05 AND 0.80) AND (sCorMagR2-sCorMagI BETWEEN -0.17 AND 0.64)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Test Queries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95300" y="1600200"/>
          <a:ext cx="89154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700"/>
                <a:gridCol w="4457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Query</a:t>
                      </a:r>
                      <a:r>
                        <a:rPr lang="en-US" baseline="0" dirty="0" smtClean="0"/>
                        <a:t> Feature</a:t>
                      </a:r>
                      <a:endParaRPr lang="en-US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Query</a:t>
                      </a:r>
                      <a:r>
                        <a:rPr lang="en-US" baseline="0" dirty="0" smtClean="0"/>
                        <a:t> Numbers</a:t>
                      </a:r>
                      <a:endParaRPr lang="en-US" dirty="0"/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Arithmetic in body</a:t>
                      </a:r>
                      <a:endParaRPr lang="en-US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1-5, 7,</a:t>
                      </a:r>
                      <a:r>
                        <a:rPr lang="en-US" baseline="0" dirty="0" smtClean="0"/>
                        <a:t> 9, </a:t>
                      </a:r>
                      <a:r>
                        <a:rPr lang="en-US" dirty="0" smtClean="0"/>
                        <a:t>12, 13, 15-20</a:t>
                      </a:r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Arithmetic in head</a:t>
                      </a:r>
                      <a:endParaRPr lang="en-US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7-</a:t>
                      </a:r>
                      <a:r>
                        <a:rPr lang="en-US" baseline="0" dirty="0" smtClean="0"/>
                        <a:t>9, 12, 13</a:t>
                      </a:r>
                      <a:endParaRPr lang="en-US" dirty="0"/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Ordering</a:t>
                      </a:r>
                      <a:endParaRPr lang="en-US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1-8,</a:t>
                      </a:r>
                      <a:r>
                        <a:rPr lang="en-US" baseline="0" dirty="0" smtClean="0"/>
                        <a:t> 10-17, 19, 20</a:t>
                      </a:r>
                      <a:endParaRPr lang="en-US" dirty="0"/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Joins (including self-joins)</a:t>
                      </a:r>
                      <a:endParaRPr lang="en-US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12-17,</a:t>
                      </a:r>
                      <a:r>
                        <a:rPr lang="en-US" baseline="0" dirty="0" smtClean="0"/>
                        <a:t> 19</a:t>
                      </a:r>
                      <a:endParaRPr lang="en-US" dirty="0"/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Range functions (e.g.</a:t>
                      </a:r>
                      <a:r>
                        <a:rPr lang="en-US" baseline="0" dirty="0" smtClean="0"/>
                        <a:t> Between, ABS)</a:t>
                      </a:r>
                      <a:endParaRPr lang="en-US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 3, 5, 8, 12, 13, 15, 17-20</a:t>
                      </a:r>
                      <a:endParaRPr lang="en-US" dirty="0"/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Aggregate functions (includin</a:t>
                      </a:r>
                      <a:r>
                        <a:rPr lang="en-US" baseline="0" dirty="0" smtClean="0"/>
                        <a:t>g Group By)</a:t>
                      </a:r>
                      <a:endParaRPr lang="en-US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7-9, 18</a:t>
                      </a:r>
                      <a:endParaRPr lang="en-US" dirty="0"/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Math</a:t>
                      </a:r>
                      <a:r>
                        <a:rPr lang="en-US" baseline="0" dirty="0" smtClean="0"/>
                        <a:t> functions (e.g. power, log, root)</a:t>
                      </a:r>
                      <a:endParaRPr lang="en-US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4, 9, 16</a:t>
                      </a:r>
                      <a:endParaRPr lang="en-US" dirty="0"/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Trigonometry functions</a:t>
                      </a:r>
                      <a:endParaRPr lang="en-US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8, 12</a:t>
                      </a:r>
                      <a:endParaRPr lang="en-US" dirty="0"/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Negated sub-query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18, 20</a:t>
                      </a:r>
                      <a:endParaRPr lang="en-US" dirty="0"/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 casting (e.g. Radians to degrees)</a:t>
                      </a:r>
                      <a:endParaRPr lang="en-US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7, 8, 12</a:t>
                      </a:r>
                      <a:endParaRPr lang="en-US" dirty="0"/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Server functions</a:t>
                      </a:r>
                      <a:endParaRPr lang="en-US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10, 11</a:t>
                      </a:r>
                      <a:endParaRPr lang="en-US" dirty="0"/>
                    </a:p>
                  </a:txBody>
                  <a:tcPr marL="99060" marR="9906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Expressivity of SPARQL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2"/>
            <a:r>
              <a:rPr lang="en-US" dirty="0" smtClean="0"/>
              <a:t>Select-project-join</a:t>
            </a:r>
          </a:p>
          <a:p>
            <a:pPr lvl="2"/>
            <a:r>
              <a:rPr lang="en-US" dirty="0" smtClean="0"/>
              <a:t>Arithmetic in body</a:t>
            </a:r>
          </a:p>
          <a:p>
            <a:pPr lvl="2"/>
            <a:r>
              <a:rPr lang="en-US" dirty="0" smtClean="0"/>
              <a:t>Conjunction and disjunction</a:t>
            </a:r>
          </a:p>
          <a:p>
            <a:pPr lvl="2"/>
            <a:r>
              <a:rPr lang="en-US" dirty="0" smtClean="0"/>
              <a:t>Ordering</a:t>
            </a:r>
          </a:p>
          <a:p>
            <a:pPr lvl="2"/>
            <a:r>
              <a:rPr lang="en-US" dirty="0" smtClean="0"/>
              <a:t>String matching</a:t>
            </a:r>
          </a:p>
          <a:p>
            <a:pPr lvl="2"/>
            <a:r>
              <a:rPr lang="en-US" dirty="0" smtClean="0"/>
              <a:t>External function calls			(extension mechanism)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2"/>
            <a:r>
              <a:rPr lang="en-US" dirty="0" smtClean="0"/>
              <a:t>Range </a:t>
            </a:r>
            <a:r>
              <a:rPr lang="en-US" dirty="0" err="1" smtClean="0"/>
              <a:t>shorthands</a:t>
            </a:r>
            <a:endParaRPr lang="en-US" dirty="0" smtClean="0"/>
          </a:p>
          <a:p>
            <a:pPr lvl="2"/>
            <a:r>
              <a:rPr lang="en-US" dirty="0" smtClean="0"/>
              <a:t>Arithmetic in head</a:t>
            </a:r>
          </a:p>
          <a:p>
            <a:pPr lvl="2"/>
            <a:r>
              <a:rPr lang="en-US" dirty="0" smtClean="0"/>
              <a:t>Math functions</a:t>
            </a:r>
          </a:p>
          <a:p>
            <a:pPr lvl="2"/>
            <a:r>
              <a:rPr lang="en-US" dirty="0" smtClean="0"/>
              <a:t>Trigonometry functions</a:t>
            </a:r>
          </a:p>
          <a:p>
            <a:pPr lvl="2"/>
            <a:r>
              <a:rPr lang="en-US" dirty="0" smtClean="0"/>
              <a:t>Sub queries</a:t>
            </a:r>
          </a:p>
          <a:p>
            <a:pPr lvl="2"/>
            <a:r>
              <a:rPr lang="en-US" dirty="0" smtClean="0"/>
              <a:t>Aggregate functions</a:t>
            </a:r>
          </a:p>
          <a:p>
            <a:pPr lvl="2"/>
            <a:r>
              <a:rPr lang="en-US" dirty="0" smtClean="0"/>
              <a:t>Casting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White">
  <a:themeElements>
    <a:clrScheme name="Default Design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5A2669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HD:Users:margarete:Desktop:templates:FacultyPPTtemps:standardWhite.pot</Template>
  <TotalTime>281</TotalTime>
  <Words>1128</Words>
  <Application>Microsoft Office PowerPoint</Application>
  <PresentationFormat>A4 Paper (210x297 mm)</PresentationFormat>
  <Paragraphs>272</Paragraphs>
  <Slides>15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standardWhite</vt:lpstr>
      <vt:lpstr>Semantic Access to Existing Archives</vt:lpstr>
      <vt:lpstr>The Idea</vt:lpstr>
      <vt:lpstr>Abstract Computer Science Approach</vt:lpstr>
      <vt:lpstr>A Semantic Web Approach</vt:lpstr>
      <vt:lpstr>System Hypothesis</vt:lpstr>
      <vt:lpstr>Test Data</vt:lpstr>
      <vt:lpstr>Real Science Queries</vt:lpstr>
      <vt:lpstr>Analysis of Test Queries</vt:lpstr>
      <vt:lpstr>Expressivity of SPARQL</vt:lpstr>
      <vt:lpstr>Analysis of Test Queries</vt:lpstr>
      <vt:lpstr>Experimental Setup</vt:lpstr>
      <vt:lpstr>Performance Results</vt:lpstr>
      <vt:lpstr>A New Approach</vt:lpstr>
      <vt:lpstr>Conclusions</vt:lpstr>
      <vt:lpstr>Practical Semantic Astronomy 2009</vt:lpstr>
    </vt:vector>
  </TitlesOfParts>
  <Company>University of Glasgow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title here</dc:title>
  <dc:creator>Lynn Bell</dc:creator>
  <cp:lastModifiedBy>Alasdair Gray</cp:lastModifiedBy>
  <cp:revision>55</cp:revision>
  <dcterms:created xsi:type="dcterms:W3CDTF">2008-10-26T23:09:41Z</dcterms:created>
  <dcterms:modified xsi:type="dcterms:W3CDTF">2008-10-26T23:21:58Z</dcterms:modified>
</cp:coreProperties>
</file>